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60" r:id="rId7"/>
    <p:sldId id="263" r:id="rId8"/>
    <p:sldId id="274" r:id="rId9"/>
    <p:sldId id="277" r:id="rId10"/>
    <p:sldId id="265" r:id="rId11"/>
    <p:sldId id="266" r:id="rId12"/>
    <p:sldId id="281" r:id="rId13"/>
    <p:sldId id="284" r:id="rId14"/>
    <p:sldId id="285" r:id="rId15"/>
    <p:sldId id="271" r:id="rId16"/>
    <p:sldId id="280" r:id="rId17"/>
    <p:sldId id="283" r:id="rId18"/>
    <p:sldId id="278" r:id="rId19"/>
    <p:sldId id="258" r:id="rId20"/>
    <p:sldId id="273" r:id="rId21"/>
    <p:sldId id="287" r:id="rId22"/>
    <p:sldId id="288" r:id="rId23"/>
    <p:sldId id="290" r:id="rId24"/>
    <p:sldId id="279" r:id="rId25"/>
    <p:sldId id="289" r:id="rId26"/>
    <p:sldId id="29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000000"/>
    <a:srgbClr val="6600CC"/>
    <a:srgbClr val="2847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8C3509-961B-4D77-91FF-3CB56BE1CEF5}" v="165" dt="2022-03-30T20:17:18.4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D2D78-BAE7-4558-994E-420FA10701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468E89-9AAF-4230-B157-39DCDAAD72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E8FD71-EA23-48C1-BAF1-8AD222C0C181}"/>
              </a:ext>
            </a:extLst>
          </p:cNvPr>
          <p:cNvSpPr>
            <a:spLocks noGrp="1"/>
          </p:cNvSpPr>
          <p:nvPr>
            <p:ph type="dt" sz="half" idx="10"/>
          </p:nvPr>
        </p:nvSpPr>
        <p:spPr/>
        <p:txBody>
          <a:bodyPr/>
          <a:lstStyle/>
          <a:p>
            <a:fld id="{1321BACE-ACD9-49AB-97BC-16823649264D}" type="datetimeFigureOut">
              <a:rPr lang="en-US" smtClean="0"/>
              <a:t>3/30/2022</a:t>
            </a:fld>
            <a:endParaRPr lang="en-US"/>
          </a:p>
        </p:txBody>
      </p:sp>
      <p:sp>
        <p:nvSpPr>
          <p:cNvPr id="5" name="Footer Placeholder 4">
            <a:extLst>
              <a:ext uri="{FF2B5EF4-FFF2-40B4-BE49-F238E27FC236}">
                <a16:creationId xmlns:a16="http://schemas.microsoft.com/office/drawing/2014/main" id="{5DECA1D5-CDA9-4EFD-805E-3A357A78C2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C9B707-1CE6-47AA-B085-219F7FC674C3}"/>
              </a:ext>
            </a:extLst>
          </p:cNvPr>
          <p:cNvSpPr>
            <a:spLocks noGrp="1"/>
          </p:cNvSpPr>
          <p:nvPr>
            <p:ph type="sldNum" sz="quarter" idx="12"/>
          </p:nvPr>
        </p:nvSpPr>
        <p:spPr/>
        <p:txBody>
          <a:bodyPr/>
          <a:lstStyle/>
          <a:p>
            <a:fld id="{25D300BE-FB50-419F-91DC-9C93E3F22D4F}" type="slidenum">
              <a:rPr lang="en-US" smtClean="0"/>
              <a:t>‹#›</a:t>
            </a:fld>
            <a:endParaRPr lang="en-US"/>
          </a:p>
        </p:txBody>
      </p:sp>
    </p:spTree>
    <p:extLst>
      <p:ext uri="{BB962C8B-B14F-4D97-AF65-F5344CB8AC3E}">
        <p14:creationId xmlns:p14="http://schemas.microsoft.com/office/powerpoint/2010/main" val="3958088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1ED66-A0C6-47CE-A5E9-1330AD6C8C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E4666A-6488-47A8-8592-EB51E9D9A3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484DE8-C694-49ED-BA5A-FB1E2A0503FC}"/>
              </a:ext>
            </a:extLst>
          </p:cNvPr>
          <p:cNvSpPr>
            <a:spLocks noGrp="1"/>
          </p:cNvSpPr>
          <p:nvPr>
            <p:ph type="dt" sz="half" idx="10"/>
          </p:nvPr>
        </p:nvSpPr>
        <p:spPr/>
        <p:txBody>
          <a:bodyPr/>
          <a:lstStyle/>
          <a:p>
            <a:fld id="{1321BACE-ACD9-49AB-97BC-16823649264D}" type="datetimeFigureOut">
              <a:rPr lang="en-US" smtClean="0"/>
              <a:t>3/30/2022</a:t>
            </a:fld>
            <a:endParaRPr lang="en-US"/>
          </a:p>
        </p:txBody>
      </p:sp>
      <p:sp>
        <p:nvSpPr>
          <p:cNvPr id="5" name="Footer Placeholder 4">
            <a:extLst>
              <a:ext uri="{FF2B5EF4-FFF2-40B4-BE49-F238E27FC236}">
                <a16:creationId xmlns:a16="http://schemas.microsoft.com/office/drawing/2014/main" id="{D33092AD-31B0-48F9-B3B6-B50B305604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89AE22-E6BC-4998-838A-461D43CB6F38}"/>
              </a:ext>
            </a:extLst>
          </p:cNvPr>
          <p:cNvSpPr>
            <a:spLocks noGrp="1"/>
          </p:cNvSpPr>
          <p:nvPr>
            <p:ph type="sldNum" sz="quarter" idx="12"/>
          </p:nvPr>
        </p:nvSpPr>
        <p:spPr/>
        <p:txBody>
          <a:bodyPr/>
          <a:lstStyle/>
          <a:p>
            <a:fld id="{25D300BE-FB50-419F-91DC-9C93E3F22D4F}" type="slidenum">
              <a:rPr lang="en-US" smtClean="0"/>
              <a:t>‹#›</a:t>
            </a:fld>
            <a:endParaRPr lang="en-US"/>
          </a:p>
        </p:txBody>
      </p:sp>
    </p:spTree>
    <p:extLst>
      <p:ext uri="{BB962C8B-B14F-4D97-AF65-F5344CB8AC3E}">
        <p14:creationId xmlns:p14="http://schemas.microsoft.com/office/powerpoint/2010/main" val="1160312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00C67E-435D-49B4-94ED-3319BB15DC2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FE662AA-1F87-4239-8525-8724F5FA69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C24745-4141-4B38-9419-F212BE61667E}"/>
              </a:ext>
            </a:extLst>
          </p:cNvPr>
          <p:cNvSpPr>
            <a:spLocks noGrp="1"/>
          </p:cNvSpPr>
          <p:nvPr>
            <p:ph type="dt" sz="half" idx="10"/>
          </p:nvPr>
        </p:nvSpPr>
        <p:spPr/>
        <p:txBody>
          <a:bodyPr/>
          <a:lstStyle/>
          <a:p>
            <a:fld id="{1321BACE-ACD9-49AB-97BC-16823649264D}" type="datetimeFigureOut">
              <a:rPr lang="en-US" smtClean="0"/>
              <a:t>3/30/2022</a:t>
            </a:fld>
            <a:endParaRPr lang="en-US"/>
          </a:p>
        </p:txBody>
      </p:sp>
      <p:sp>
        <p:nvSpPr>
          <p:cNvPr id="5" name="Footer Placeholder 4">
            <a:extLst>
              <a:ext uri="{FF2B5EF4-FFF2-40B4-BE49-F238E27FC236}">
                <a16:creationId xmlns:a16="http://schemas.microsoft.com/office/drawing/2014/main" id="{144C29BD-A4F9-4783-992E-2A7EB6EEA2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C13609-5C5F-4BB7-A7EF-5F6D526CF8C3}"/>
              </a:ext>
            </a:extLst>
          </p:cNvPr>
          <p:cNvSpPr>
            <a:spLocks noGrp="1"/>
          </p:cNvSpPr>
          <p:nvPr>
            <p:ph type="sldNum" sz="quarter" idx="12"/>
          </p:nvPr>
        </p:nvSpPr>
        <p:spPr/>
        <p:txBody>
          <a:bodyPr/>
          <a:lstStyle/>
          <a:p>
            <a:fld id="{25D300BE-FB50-419F-91DC-9C93E3F22D4F}" type="slidenum">
              <a:rPr lang="en-US" smtClean="0"/>
              <a:t>‹#›</a:t>
            </a:fld>
            <a:endParaRPr lang="en-US"/>
          </a:p>
        </p:txBody>
      </p:sp>
    </p:spTree>
    <p:extLst>
      <p:ext uri="{BB962C8B-B14F-4D97-AF65-F5344CB8AC3E}">
        <p14:creationId xmlns:p14="http://schemas.microsoft.com/office/powerpoint/2010/main" val="3477743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C74A1-CD20-450C-B93C-C781E523C8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06B956-AD23-4E59-9ED9-694447BDD3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007248-4BAD-40DF-842F-3DDDDCB73EF3}"/>
              </a:ext>
            </a:extLst>
          </p:cNvPr>
          <p:cNvSpPr>
            <a:spLocks noGrp="1"/>
          </p:cNvSpPr>
          <p:nvPr>
            <p:ph type="dt" sz="half" idx="10"/>
          </p:nvPr>
        </p:nvSpPr>
        <p:spPr/>
        <p:txBody>
          <a:bodyPr/>
          <a:lstStyle/>
          <a:p>
            <a:fld id="{1321BACE-ACD9-49AB-97BC-16823649264D}" type="datetimeFigureOut">
              <a:rPr lang="en-US" smtClean="0"/>
              <a:t>3/30/2022</a:t>
            </a:fld>
            <a:endParaRPr lang="en-US"/>
          </a:p>
        </p:txBody>
      </p:sp>
      <p:sp>
        <p:nvSpPr>
          <p:cNvPr id="5" name="Footer Placeholder 4">
            <a:extLst>
              <a:ext uri="{FF2B5EF4-FFF2-40B4-BE49-F238E27FC236}">
                <a16:creationId xmlns:a16="http://schemas.microsoft.com/office/drawing/2014/main" id="{BD3C39D1-2A0B-455A-A7FC-458C20ED02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13AC52-13BB-45D2-9ACC-EBE0879734CB}"/>
              </a:ext>
            </a:extLst>
          </p:cNvPr>
          <p:cNvSpPr>
            <a:spLocks noGrp="1"/>
          </p:cNvSpPr>
          <p:nvPr>
            <p:ph type="sldNum" sz="quarter" idx="12"/>
          </p:nvPr>
        </p:nvSpPr>
        <p:spPr/>
        <p:txBody>
          <a:bodyPr/>
          <a:lstStyle/>
          <a:p>
            <a:fld id="{25D300BE-FB50-419F-91DC-9C93E3F22D4F}" type="slidenum">
              <a:rPr lang="en-US" smtClean="0"/>
              <a:t>‹#›</a:t>
            </a:fld>
            <a:endParaRPr lang="en-US"/>
          </a:p>
        </p:txBody>
      </p:sp>
    </p:spTree>
    <p:extLst>
      <p:ext uri="{BB962C8B-B14F-4D97-AF65-F5344CB8AC3E}">
        <p14:creationId xmlns:p14="http://schemas.microsoft.com/office/powerpoint/2010/main" val="1065198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EF212-3594-48F1-A48E-22F82A981C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297E81-EC54-4DB8-87A7-24BE3F19A1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4BAFEA-30D0-4109-8F49-35215A44520E}"/>
              </a:ext>
            </a:extLst>
          </p:cNvPr>
          <p:cNvSpPr>
            <a:spLocks noGrp="1"/>
          </p:cNvSpPr>
          <p:nvPr>
            <p:ph type="dt" sz="half" idx="10"/>
          </p:nvPr>
        </p:nvSpPr>
        <p:spPr/>
        <p:txBody>
          <a:bodyPr/>
          <a:lstStyle/>
          <a:p>
            <a:fld id="{1321BACE-ACD9-49AB-97BC-16823649264D}" type="datetimeFigureOut">
              <a:rPr lang="en-US" smtClean="0"/>
              <a:t>3/30/2022</a:t>
            </a:fld>
            <a:endParaRPr lang="en-US"/>
          </a:p>
        </p:txBody>
      </p:sp>
      <p:sp>
        <p:nvSpPr>
          <p:cNvPr id="5" name="Footer Placeholder 4">
            <a:extLst>
              <a:ext uri="{FF2B5EF4-FFF2-40B4-BE49-F238E27FC236}">
                <a16:creationId xmlns:a16="http://schemas.microsoft.com/office/drawing/2014/main" id="{2090126C-8C3B-4CB0-98C4-56BC06BB95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A46C72-0170-4189-8BA5-B09A80F9EB91}"/>
              </a:ext>
            </a:extLst>
          </p:cNvPr>
          <p:cNvSpPr>
            <a:spLocks noGrp="1"/>
          </p:cNvSpPr>
          <p:nvPr>
            <p:ph type="sldNum" sz="quarter" idx="12"/>
          </p:nvPr>
        </p:nvSpPr>
        <p:spPr/>
        <p:txBody>
          <a:bodyPr/>
          <a:lstStyle/>
          <a:p>
            <a:fld id="{25D300BE-FB50-419F-91DC-9C93E3F22D4F}" type="slidenum">
              <a:rPr lang="en-US" smtClean="0"/>
              <a:t>‹#›</a:t>
            </a:fld>
            <a:endParaRPr lang="en-US"/>
          </a:p>
        </p:txBody>
      </p:sp>
    </p:spTree>
    <p:extLst>
      <p:ext uri="{BB962C8B-B14F-4D97-AF65-F5344CB8AC3E}">
        <p14:creationId xmlns:p14="http://schemas.microsoft.com/office/powerpoint/2010/main" val="3123557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010FA-D3FB-469E-A9F1-05035EB81F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DA81C6-8B22-40BF-8B06-9E6E9FE745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D62C7F-BC78-4D3D-8EAB-6E858F5528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5F5B94-35C5-42E7-9AE0-DFCD1B3C5E73}"/>
              </a:ext>
            </a:extLst>
          </p:cNvPr>
          <p:cNvSpPr>
            <a:spLocks noGrp="1"/>
          </p:cNvSpPr>
          <p:nvPr>
            <p:ph type="dt" sz="half" idx="10"/>
          </p:nvPr>
        </p:nvSpPr>
        <p:spPr/>
        <p:txBody>
          <a:bodyPr/>
          <a:lstStyle/>
          <a:p>
            <a:fld id="{1321BACE-ACD9-49AB-97BC-16823649264D}" type="datetimeFigureOut">
              <a:rPr lang="en-US" smtClean="0"/>
              <a:t>3/30/2022</a:t>
            </a:fld>
            <a:endParaRPr lang="en-US"/>
          </a:p>
        </p:txBody>
      </p:sp>
      <p:sp>
        <p:nvSpPr>
          <p:cNvPr id="6" name="Footer Placeholder 5">
            <a:extLst>
              <a:ext uri="{FF2B5EF4-FFF2-40B4-BE49-F238E27FC236}">
                <a16:creationId xmlns:a16="http://schemas.microsoft.com/office/drawing/2014/main" id="{D4A7D103-1243-4720-B20D-61B424452A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E940E1-2974-4982-B4C4-19DB3A78D12C}"/>
              </a:ext>
            </a:extLst>
          </p:cNvPr>
          <p:cNvSpPr>
            <a:spLocks noGrp="1"/>
          </p:cNvSpPr>
          <p:nvPr>
            <p:ph type="sldNum" sz="quarter" idx="12"/>
          </p:nvPr>
        </p:nvSpPr>
        <p:spPr/>
        <p:txBody>
          <a:bodyPr/>
          <a:lstStyle/>
          <a:p>
            <a:fld id="{25D300BE-FB50-419F-91DC-9C93E3F22D4F}" type="slidenum">
              <a:rPr lang="en-US" smtClean="0"/>
              <a:t>‹#›</a:t>
            </a:fld>
            <a:endParaRPr lang="en-US"/>
          </a:p>
        </p:txBody>
      </p:sp>
    </p:spTree>
    <p:extLst>
      <p:ext uri="{BB962C8B-B14F-4D97-AF65-F5344CB8AC3E}">
        <p14:creationId xmlns:p14="http://schemas.microsoft.com/office/powerpoint/2010/main" val="2778117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0A19D-662C-491F-92A6-61B1C95C87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693E60-0DB7-4E13-9008-05EF5FA3A8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94BFA4-2F79-472D-B434-F79C59131A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50724A-9E94-447D-A08E-3660E1563C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E6D8B4-5FF9-4FAC-BEF7-946D4CD21C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11F9E5-C09D-4C41-9CDB-FDF48141B2CA}"/>
              </a:ext>
            </a:extLst>
          </p:cNvPr>
          <p:cNvSpPr>
            <a:spLocks noGrp="1"/>
          </p:cNvSpPr>
          <p:nvPr>
            <p:ph type="dt" sz="half" idx="10"/>
          </p:nvPr>
        </p:nvSpPr>
        <p:spPr/>
        <p:txBody>
          <a:bodyPr/>
          <a:lstStyle/>
          <a:p>
            <a:fld id="{1321BACE-ACD9-49AB-97BC-16823649264D}" type="datetimeFigureOut">
              <a:rPr lang="en-US" smtClean="0"/>
              <a:t>3/30/2022</a:t>
            </a:fld>
            <a:endParaRPr lang="en-US"/>
          </a:p>
        </p:txBody>
      </p:sp>
      <p:sp>
        <p:nvSpPr>
          <p:cNvPr id="8" name="Footer Placeholder 7">
            <a:extLst>
              <a:ext uri="{FF2B5EF4-FFF2-40B4-BE49-F238E27FC236}">
                <a16:creationId xmlns:a16="http://schemas.microsoft.com/office/drawing/2014/main" id="{62141680-9DE7-48F4-935E-CEBA358BE4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E84C9A-635F-4E18-9A22-C5D3B381D2DD}"/>
              </a:ext>
            </a:extLst>
          </p:cNvPr>
          <p:cNvSpPr>
            <a:spLocks noGrp="1"/>
          </p:cNvSpPr>
          <p:nvPr>
            <p:ph type="sldNum" sz="quarter" idx="12"/>
          </p:nvPr>
        </p:nvSpPr>
        <p:spPr/>
        <p:txBody>
          <a:bodyPr/>
          <a:lstStyle/>
          <a:p>
            <a:fld id="{25D300BE-FB50-419F-91DC-9C93E3F22D4F}" type="slidenum">
              <a:rPr lang="en-US" smtClean="0"/>
              <a:t>‹#›</a:t>
            </a:fld>
            <a:endParaRPr lang="en-US"/>
          </a:p>
        </p:txBody>
      </p:sp>
    </p:spTree>
    <p:extLst>
      <p:ext uri="{BB962C8B-B14F-4D97-AF65-F5344CB8AC3E}">
        <p14:creationId xmlns:p14="http://schemas.microsoft.com/office/powerpoint/2010/main" val="1268680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634CB-456D-4F27-9C5F-41345B3A0B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6F046A-26EC-40E2-B6F0-C3FB9A21888F}"/>
              </a:ext>
            </a:extLst>
          </p:cNvPr>
          <p:cNvSpPr>
            <a:spLocks noGrp="1"/>
          </p:cNvSpPr>
          <p:nvPr>
            <p:ph type="dt" sz="half" idx="10"/>
          </p:nvPr>
        </p:nvSpPr>
        <p:spPr/>
        <p:txBody>
          <a:bodyPr/>
          <a:lstStyle/>
          <a:p>
            <a:fld id="{1321BACE-ACD9-49AB-97BC-16823649264D}" type="datetimeFigureOut">
              <a:rPr lang="en-US" smtClean="0"/>
              <a:t>3/30/2022</a:t>
            </a:fld>
            <a:endParaRPr lang="en-US"/>
          </a:p>
        </p:txBody>
      </p:sp>
      <p:sp>
        <p:nvSpPr>
          <p:cNvPr id="4" name="Footer Placeholder 3">
            <a:extLst>
              <a:ext uri="{FF2B5EF4-FFF2-40B4-BE49-F238E27FC236}">
                <a16:creationId xmlns:a16="http://schemas.microsoft.com/office/drawing/2014/main" id="{79318049-4D05-49A9-890A-D2F29E518D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7D0499-39E9-4C77-A8F9-4F67016CC4FB}"/>
              </a:ext>
            </a:extLst>
          </p:cNvPr>
          <p:cNvSpPr>
            <a:spLocks noGrp="1"/>
          </p:cNvSpPr>
          <p:nvPr>
            <p:ph type="sldNum" sz="quarter" idx="12"/>
          </p:nvPr>
        </p:nvSpPr>
        <p:spPr/>
        <p:txBody>
          <a:bodyPr/>
          <a:lstStyle/>
          <a:p>
            <a:fld id="{25D300BE-FB50-419F-91DC-9C93E3F22D4F}" type="slidenum">
              <a:rPr lang="en-US" smtClean="0"/>
              <a:t>‹#›</a:t>
            </a:fld>
            <a:endParaRPr lang="en-US"/>
          </a:p>
        </p:txBody>
      </p:sp>
    </p:spTree>
    <p:extLst>
      <p:ext uri="{BB962C8B-B14F-4D97-AF65-F5344CB8AC3E}">
        <p14:creationId xmlns:p14="http://schemas.microsoft.com/office/powerpoint/2010/main" val="2937615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8EA641-58A5-4FBE-BCB4-F4E5E95D8D10}"/>
              </a:ext>
            </a:extLst>
          </p:cNvPr>
          <p:cNvSpPr>
            <a:spLocks noGrp="1"/>
          </p:cNvSpPr>
          <p:nvPr>
            <p:ph type="dt" sz="half" idx="10"/>
          </p:nvPr>
        </p:nvSpPr>
        <p:spPr/>
        <p:txBody>
          <a:bodyPr/>
          <a:lstStyle/>
          <a:p>
            <a:fld id="{1321BACE-ACD9-49AB-97BC-16823649264D}" type="datetimeFigureOut">
              <a:rPr lang="en-US" smtClean="0"/>
              <a:t>3/30/2022</a:t>
            </a:fld>
            <a:endParaRPr lang="en-US"/>
          </a:p>
        </p:txBody>
      </p:sp>
      <p:sp>
        <p:nvSpPr>
          <p:cNvPr id="3" name="Footer Placeholder 2">
            <a:extLst>
              <a:ext uri="{FF2B5EF4-FFF2-40B4-BE49-F238E27FC236}">
                <a16:creationId xmlns:a16="http://schemas.microsoft.com/office/drawing/2014/main" id="{CC514787-1A18-4091-9D31-030EB539FB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E51D50-085F-4939-AB3D-FE404C6F8380}"/>
              </a:ext>
            </a:extLst>
          </p:cNvPr>
          <p:cNvSpPr>
            <a:spLocks noGrp="1"/>
          </p:cNvSpPr>
          <p:nvPr>
            <p:ph type="sldNum" sz="quarter" idx="12"/>
          </p:nvPr>
        </p:nvSpPr>
        <p:spPr/>
        <p:txBody>
          <a:bodyPr/>
          <a:lstStyle/>
          <a:p>
            <a:fld id="{25D300BE-FB50-419F-91DC-9C93E3F22D4F}" type="slidenum">
              <a:rPr lang="en-US" smtClean="0"/>
              <a:t>‹#›</a:t>
            </a:fld>
            <a:endParaRPr lang="en-US"/>
          </a:p>
        </p:txBody>
      </p:sp>
    </p:spTree>
    <p:extLst>
      <p:ext uri="{BB962C8B-B14F-4D97-AF65-F5344CB8AC3E}">
        <p14:creationId xmlns:p14="http://schemas.microsoft.com/office/powerpoint/2010/main" val="3613088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007D8-3EFC-4D70-A85A-3E50D530AD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9756D6-7021-4318-8389-0B6EFBAF0B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2AA1AF-DA3C-41C6-AF78-3187AE79DF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13E1D0-A82E-4A2A-8AC9-B8198D9EAD62}"/>
              </a:ext>
            </a:extLst>
          </p:cNvPr>
          <p:cNvSpPr>
            <a:spLocks noGrp="1"/>
          </p:cNvSpPr>
          <p:nvPr>
            <p:ph type="dt" sz="half" idx="10"/>
          </p:nvPr>
        </p:nvSpPr>
        <p:spPr/>
        <p:txBody>
          <a:bodyPr/>
          <a:lstStyle/>
          <a:p>
            <a:fld id="{1321BACE-ACD9-49AB-97BC-16823649264D}" type="datetimeFigureOut">
              <a:rPr lang="en-US" smtClean="0"/>
              <a:t>3/30/2022</a:t>
            </a:fld>
            <a:endParaRPr lang="en-US"/>
          </a:p>
        </p:txBody>
      </p:sp>
      <p:sp>
        <p:nvSpPr>
          <p:cNvPr id="6" name="Footer Placeholder 5">
            <a:extLst>
              <a:ext uri="{FF2B5EF4-FFF2-40B4-BE49-F238E27FC236}">
                <a16:creationId xmlns:a16="http://schemas.microsoft.com/office/drawing/2014/main" id="{4EB12E00-BD99-468A-B35A-B89A35988B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BD778B-51C8-4B66-96B2-0199879913BE}"/>
              </a:ext>
            </a:extLst>
          </p:cNvPr>
          <p:cNvSpPr>
            <a:spLocks noGrp="1"/>
          </p:cNvSpPr>
          <p:nvPr>
            <p:ph type="sldNum" sz="quarter" idx="12"/>
          </p:nvPr>
        </p:nvSpPr>
        <p:spPr/>
        <p:txBody>
          <a:bodyPr/>
          <a:lstStyle/>
          <a:p>
            <a:fld id="{25D300BE-FB50-419F-91DC-9C93E3F22D4F}" type="slidenum">
              <a:rPr lang="en-US" smtClean="0"/>
              <a:t>‹#›</a:t>
            </a:fld>
            <a:endParaRPr lang="en-US"/>
          </a:p>
        </p:txBody>
      </p:sp>
    </p:spTree>
    <p:extLst>
      <p:ext uri="{BB962C8B-B14F-4D97-AF65-F5344CB8AC3E}">
        <p14:creationId xmlns:p14="http://schemas.microsoft.com/office/powerpoint/2010/main" val="2389678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EF7B2-60A8-44BB-8601-D6F8367D96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0877EC-DA0D-4DC6-8E29-51E52ADCAF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DF4E75-DFAA-4180-BCCC-1AB6C2BE79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2FA1D6-A017-4D86-91C4-822C9AB87DBF}"/>
              </a:ext>
            </a:extLst>
          </p:cNvPr>
          <p:cNvSpPr>
            <a:spLocks noGrp="1"/>
          </p:cNvSpPr>
          <p:nvPr>
            <p:ph type="dt" sz="half" idx="10"/>
          </p:nvPr>
        </p:nvSpPr>
        <p:spPr/>
        <p:txBody>
          <a:bodyPr/>
          <a:lstStyle/>
          <a:p>
            <a:fld id="{1321BACE-ACD9-49AB-97BC-16823649264D}" type="datetimeFigureOut">
              <a:rPr lang="en-US" smtClean="0"/>
              <a:t>3/30/2022</a:t>
            </a:fld>
            <a:endParaRPr lang="en-US"/>
          </a:p>
        </p:txBody>
      </p:sp>
      <p:sp>
        <p:nvSpPr>
          <p:cNvPr id="6" name="Footer Placeholder 5">
            <a:extLst>
              <a:ext uri="{FF2B5EF4-FFF2-40B4-BE49-F238E27FC236}">
                <a16:creationId xmlns:a16="http://schemas.microsoft.com/office/drawing/2014/main" id="{2013D4B6-7636-4ED5-9ED7-D02B85159D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4F4981-E353-4180-8D61-E0CD033ADF35}"/>
              </a:ext>
            </a:extLst>
          </p:cNvPr>
          <p:cNvSpPr>
            <a:spLocks noGrp="1"/>
          </p:cNvSpPr>
          <p:nvPr>
            <p:ph type="sldNum" sz="quarter" idx="12"/>
          </p:nvPr>
        </p:nvSpPr>
        <p:spPr/>
        <p:txBody>
          <a:bodyPr/>
          <a:lstStyle/>
          <a:p>
            <a:fld id="{25D300BE-FB50-419F-91DC-9C93E3F22D4F}" type="slidenum">
              <a:rPr lang="en-US" smtClean="0"/>
              <a:t>‹#›</a:t>
            </a:fld>
            <a:endParaRPr lang="en-US"/>
          </a:p>
        </p:txBody>
      </p:sp>
    </p:spTree>
    <p:extLst>
      <p:ext uri="{BB962C8B-B14F-4D97-AF65-F5344CB8AC3E}">
        <p14:creationId xmlns:p14="http://schemas.microsoft.com/office/powerpoint/2010/main" val="3600619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B73E83-E47A-4598-AE02-4C61AFC665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889558-7ABB-4DC3-8689-64BDCE2DF3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A893CF-E017-4875-B1EA-8F18335C56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21BACE-ACD9-49AB-97BC-16823649264D}" type="datetimeFigureOut">
              <a:rPr lang="en-US" smtClean="0"/>
              <a:t>3/30/2022</a:t>
            </a:fld>
            <a:endParaRPr lang="en-US"/>
          </a:p>
        </p:txBody>
      </p:sp>
      <p:sp>
        <p:nvSpPr>
          <p:cNvPr id="5" name="Footer Placeholder 4">
            <a:extLst>
              <a:ext uri="{FF2B5EF4-FFF2-40B4-BE49-F238E27FC236}">
                <a16:creationId xmlns:a16="http://schemas.microsoft.com/office/drawing/2014/main" id="{F24F0163-D7CD-4B50-9B52-8A363145BF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81C5477-F62C-4044-82DA-DC929F736E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D300BE-FB50-419F-91DC-9C93E3F22D4F}" type="slidenum">
              <a:rPr lang="en-US" smtClean="0"/>
              <a:t>‹#›</a:t>
            </a:fld>
            <a:endParaRPr lang="en-US"/>
          </a:p>
        </p:txBody>
      </p:sp>
    </p:spTree>
    <p:extLst>
      <p:ext uri="{BB962C8B-B14F-4D97-AF65-F5344CB8AC3E}">
        <p14:creationId xmlns:p14="http://schemas.microsoft.com/office/powerpoint/2010/main" val="18675871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7.xml"/><Relationship Id="rId5" Type="http://schemas.openxmlformats.org/officeDocument/2006/relationships/image" Target="../media/image29.jp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3.pn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41.jpg"/><Relationship Id="rId4" Type="http://schemas.openxmlformats.org/officeDocument/2006/relationships/image" Target="../media/image40.jpg"/></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8.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9.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png"/><Relationship Id="rId1" Type="http://schemas.openxmlformats.org/officeDocument/2006/relationships/slideLayout" Target="../slideLayouts/slideLayout4.xml"/><Relationship Id="rId4" Type="http://schemas.openxmlformats.org/officeDocument/2006/relationships/image" Target="../media/image60.jp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jp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5.jpg"/><Relationship Id="rId2" Type="http://schemas.openxmlformats.org/officeDocument/2006/relationships/image" Target="../media/image22.JPG"/><Relationship Id="rId1" Type="http://schemas.openxmlformats.org/officeDocument/2006/relationships/slideLayout" Target="../slideLayouts/slideLayout5.xml"/><Relationship Id="rId6" Type="http://schemas.openxmlformats.org/officeDocument/2006/relationships/hyperlink" Target="http://pickfreshfoods.com/2013/09/03/green-tea-lemonade/" TargetMode="External"/><Relationship Id="rId5" Type="http://schemas.openxmlformats.org/officeDocument/2006/relationships/image" Target="../media/image24.jpg"/><Relationship Id="rId4" Type="http://schemas.openxmlformats.org/officeDocument/2006/relationships/hyperlink" Target="https://calmlycookingcurry.blogspot.com/2015/11/ingredient-of-week-lemon-or-lime.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 name="Rectangle 70">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457"/>
            <a:ext cx="12192000" cy="228554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Subtitle 2">
            <a:extLst>
              <a:ext uri="{FF2B5EF4-FFF2-40B4-BE49-F238E27FC236}">
                <a16:creationId xmlns:a16="http://schemas.microsoft.com/office/drawing/2014/main" id="{D8D8627A-E6E7-480F-9D8B-BB043FC0DDA4}"/>
              </a:ext>
            </a:extLst>
          </p:cNvPr>
          <p:cNvSpPr>
            <a:spLocks noGrp="1"/>
          </p:cNvSpPr>
          <p:nvPr>
            <p:ph type="subTitle" idx="1"/>
          </p:nvPr>
        </p:nvSpPr>
        <p:spPr>
          <a:xfrm>
            <a:off x="8386842" y="4804913"/>
            <a:ext cx="3138049" cy="1535502"/>
          </a:xfrm>
        </p:spPr>
        <p:txBody>
          <a:bodyPr anchor="ctr">
            <a:normAutofit fontScale="92500" lnSpcReduction="20000"/>
          </a:bodyPr>
          <a:lstStyle/>
          <a:p>
            <a:pPr algn="l"/>
            <a:r>
              <a:rPr lang="en-US" sz="1600" dirty="0">
                <a:solidFill>
                  <a:schemeClr val="bg1"/>
                </a:solidFill>
              </a:rPr>
              <a:t>2021 Annual Report</a:t>
            </a:r>
          </a:p>
          <a:p>
            <a:pPr algn="l"/>
            <a:r>
              <a:rPr lang="en-US" sz="1600" dirty="0">
                <a:solidFill>
                  <a:schemeClr val="bg1"/>
                </a:solidFill>
              </a:rPr>
              <a:t>March 30, 2022  </a:t>
            </a:r>
          </a:p>
          <a:p>
            <a:pPr algn="l"/>
            <a:r>
              <a:rPr lang="en-US" sz="1600" dirty="0">
                <a:solidFill>
                  <a:schemeClr val="bg1"/>
                </a:solidFill>
              </a:rPr>
              <a:t>Presented to: Troy Community Land Bank Board of Directors</a:t>
            </a:r>
          </a:p>
          <a:p>
            <a:pPr algn="l"/>
            <a:r>
              <a:rPr lang="en-US" sz="1600" dirty="0">
                <a:solidFill>
                  <a:schemeClr val="bg1"/>
                </a:solidFill>
              </a:rPr>
              <a:t>Presented by: Anthony Tozzi,        Executive Director</a:t>
            </a:r>
          </a:p>
        </p:txBody>
      </p:sp>
      <p:pic>
        <p:nvPicPr>
          <p:cNvPr id="1026" name="Picture 2">
            <a:extLst>
              <a:ext uri="{FF2B5EF4-FFF2-40B4-BE49-F238E27FC236}">
                <a16:creationId xmlns:a16="http://schemas.microsoft.com/office/drawing/2014/main" id="{A8EA4133-B85C-4427-BA14-EB2AA9B8778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77240" y="691438"/>
            <a:ext cx="10637520" cy="3271037"/>
          </a:xfrm>
          <a:prstGeom prst="rect">
            <a:avLst/>
          </a:prstGeom>
          <a:noFill/>
          <a:extLst>
            <a:ext uri="{909E8E84-426E-40DD-AFC4-6F175D3DCCD1}">
              <a14:hiddenFill xmlns:a14="http://schemas.microsoft.com/office/drawing/2010/main">
                <a:solidFill>
                  <a:srgbClr val="FFFFFF"/>
                </a:solidFill>
              </a14:hiddenFill>
            </a:ext>
          </a:extLst>
        </p:spPr>
      </p:pic>
      <p:cxnSp>
        <p:nvCxnSpPr>
          <p:cNvPr id="1035" name="Straight Connector 72">
            <a:extLst>
              <a:ext uri="{FF2B5EF4-FFF2-40B4-BE49-F238E27FC236}">
                <a16:creationId xmlns:a16="http://schemas.microsoft.com/office/drawing/2014/main" id="{9392F240-FCCC-4D1B-89FD-0485B2F8F4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60894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ouse being built&#10;&#10;Description automatically generated with medium confidence">
            <a:extLst>
              <a:ext uri="{FF2B5EF4-FFF2-40B4-BE49-F238E27FC236}">
                <a16:creationId xmlns:a16="http://schemas.microsoft.com/office/drawing/2014/main" id="{30E02D3B-3AD7-4357-8543-47B1E3B87E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7346" y="402936"/>
            <a:ext cx="4034752" cy="3026064"/>
          </a:xfrm>
          <a:prstGeom prst="rect">
            <a:avLst/>
          </a:prstGeom>
        </p:spPr>
      </p:pic>
      <p:pic>
        <p:nvPicPr>
          <p:cNvPr id="7" name="Picture 6" descr="A picture containing tree, outdoor, house&#10;&#10;Description automatically generated">
            <a:extLst>
              <a:ext uri="{FF2B5EF4-FFF2-40B4-BE49-F238E27FC236}">
                <a16:creationId xmlns:a16="http://schemas.microsoft.com/office/drawing/2014/main" id="{716168DB-77CA-49F1-9AE3-D5DDA9D118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349" y="206951"/>
            <a:ext cx="2508832" cy="3429000"/>
          </a:xfrm>
          <a:prstGeom prst="rect">
            <a:avLst/>
          </a:prstGeom>
        </p:spPr>
      </p:pic>
      <p:pic>
        <p:nvPicPr>
          <p:cNvPr id="11" name="Picture 10" descr="A picture containing building, brick&#10;&#10;Description automatically generated">
            <a:extLst>
              <a:ext uri="{FF2B5EF4-FFF2-40B4-BE49-F238E27FC236}">
                <a16:creationId xmlns:a16="http://schemas.microsoft.com/office/drawing/2014/main" id="{FD9E1CCF-A1EF-463B-BFF4-584E4D1E25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454" y="3873429"/>
            <a:ext cx="3315163" cy="2581635"/>
          </a:xfrm>
          <a:prstGeom prst="rect">
            <a:avLst/>
          </a:prstGeom>
        </p:spPr>
      </p:pic>
      <p:pic>
        <p:nvPicPr>
          <p:cNvPr id="13" name="Picture 12" descr="A kitchen with wooden cabinets&#10;&#10;Description automatically generated with low confidence">
            <a:extLst>
              <a:ext uri="{FF2B5EF4-FFF2-40B4-BE49-F238E27FC236}">
                <a16:creationId xmlns:a16="http://schemas.microsoft.com/office/drawing/2014/main" id="{C2E1631B-FD21-4919-9591-95C83BBF90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0727" y="758536"/>
            <a:ext cx="4572000" cy="6096000"/>
          </a:xfrm>
          <a:prstGeom prst="rect">
            <a:avLst/>
          </a:prstGeom>
        </p:spPr>
      </p:pic>
      <p:sp>
        <p:nvSpPr>
          <p:cNvPr id="14" name="TextBox 13">
            <a:extLst>
              <a:ext uri="{FF2B5EF4-FFF2-40B4-BE49-F238E27FC236}">
                <a16:creationId xmlns:a16="http://schemas.microsoft.com/office/drawing/2014/main" id="{205C4942-C7E8-43C2-9AD0-4F1154C4796F}"/>
              </a:ext>
            </a:extLst>
          </p:cNvPr>
          <p:cNvSpPr txBox="1"/>
          <p:nvPr/>
        </p:nvSpPr>
        <p:spPr>
          <a:xfrm>
            <a:off x="4451927" y="4202545"/>
            <a:ext cx="2687782" cy="2308324"/>
          </a:xfrm>
          <a:prstGeom prst="rect">
            <a:avLst/>
          </a:prstGeom>
          <a:solidFill>
            <a:schemeClr val="tx1">
              <a:lumMod val="75000"/>
              <a:lumOff val="25000"/>
            </a:schemeClr>
          </a:solidFill>
          <a:ln>
            <a:solidFill>
              <a:schemeClr val="tx1">
                <a:lumMod val="85000"/>
                <a:lumOff val="15000"/>
              </a:schemeClr>
            </a:solidFill>
          </a:ln>
        </p:spPr>
        <p:txBody>
          <a:bodyPr wrap="square" rtlCol="0">
            <a:spAutoFit/>
          </a:bodyPr>
          <a:lstStyle/>
          <a:p>
            <a:pPr algn="ctr"/>
            <a:r>
              <a:rPr lang="en-US" sz="3600" dirty="0">
                <a:solidFill>
                  <a:schemeClr val="bg1"/>
                </a:solidFill>
              </a:rPr>
              <a:t>11 Winnie Street</a:t>
            </a:r>
          </a:p>
          <a:p>
            <a:pPr algn="ctr"/>
            <a:r>
              <a:rPr lang="en-US" sz="3600" dirty="0">
                <a:solidFill>
                  <a:schemeClr val="bg1"/>
                </a:solidFill>
              </a:rPr>
              <a:t>Before and After</a:t>
            </a:r>
          </a:p>
        </p:txBody>
      </p:sp>
      <p:sp>
        <p:nvSpPr>
          <p:cNvPr id="16" name="Freeform: Shape 15">
            <a:extLst>
              <a:ext uri="{FF2B5EF4-FFF2-40B4-BE49-F238E27FC236}">
                <a16:creationId xmlns:a16="http://schemas.microsoft.com/office/drawing/2014/main" id="{C6FA99BB-B600-426C-B6D7-2C6A87319160}"/>
              </a:ext>
            </a:extLst>
          </p:cNvPr>
          <p:cNvSpPr/>
          <p:nvPr/>
        </p:nvSpPr>
        <p:spPr>
          <a:xfrm>
            <a:off x="7656945" y="498764"/>
            <a:ext cx="110837" cy="9236"/>
          </a:xfrm>
          <a:custGeom>
            <a:avLst/>
            <a:gdLst>
              <a:gd name="connsiteX0" fmla="*/ 110837 w 110837"/>
              <a:gd name="connsiteY0" fmla="*/ 0 h 9236"/>
              <a:gd name="connsiteX1" fmla="*/ 0 w 110837"/>
              <a:gd name="connsiteY1" fmla="*/ 9236 h 9236"/>
            </a:gdLst>
            <a:ahLst/>
            <a:cxnLst>
              <a:cxn ang="0">
                <a:pos x="connsiteX0" y="connsiteY0"/>
              </a:cxn>
              <a:cxn ang="0">
                <a:pos x="connsiteX1" y="connsiteY1"/>
              </a:cxn>
            </a:cxnLst>
            <a:rect l="l" t="t" r="r" b="b"/>
            <a:pathLst>
              <a:path w="110837" h="9236">
                <a:moveTo>
                  <a:pt x="110837" y="0"/>
                </a:moveTo>
                <a:lnTo>
                  <a:pt x="0" y="9236"/>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024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kitchen with white cabinets&#10;&#10;Description automatically generated with medium confidence">
            <a:extLst>
              <a:ext uri="{FF2B5EF4-FFF2-40B4-BE49-F238E27FC236}">
                <a16:creationId xmlns:a16="http://schemas.microsoft.com/office/drawing/2014/main" id="{5D54AEC6-74FB-4A97-B7F0-15AE1AF526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9920" y="1371017"/>
            <a:ext cx="5712079" cy="4284059"/>
          </a:xfrm>
          <a:prstGeom prst="rect">
            <a:avLst/>
          </a:prstGeom>
        </p:spPr>
      </p:pic>
      <p:pic>
        <p:nvPicPr>
          <p:cNvPr id="5" name="Picture 4" descr="A picture containing ground, stone&#10;&#10;Description automatically generated">
            <a:extLst>
              <a:ext uri="{FF2B5EF4-FFF2-40B4-BE49-F238E27FC236}">
                <a16:creationId xmlns:a16="http://schemas.microsoft.com/office/drawing/2014/main" id="{A111846F-51A5-4980-99CB-BA2D5E3678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773" y="3785371"/>
            <a:ext cx="2639705" cy="2948709"/>
          </a:xfrm>
          <a:prstGeom prst="rect">
            <a:avLst/>
          </a:prstGeom>
        </p:spPr>
      </p:pic>
      <p:pic>
        <p:nvPicPr>
          <p:cNvPr id="11" name="Picture 10" descr="A picture containing indoor, wall&#10;&#10;Description automatically generated">
            <a:extLst>
              <a:ext uri="{FF2B5EF4-FFF2-40B4-BE49-F238E27FC236}">
                <a16:creationId xmlns:a16="http://schemas.microsoft.com/office/drawing/2014/main" id="{52F1AD23-73A0-43E0-B107-E8576D6964F0}"/>
              </a:ext>
            </a:extLst>
          </p:cNvPr>
          <p:cNvPicPr>
            <a:picLocks noChangeAspect="1"/>
          </p:cNvPicPr>
          <p:nvPr/>
        </p:nvPicPr>
        <p:blipFill rotWithShape="1">
          <a:blip r:embed="rId4">
            <a:extLst>
              <a:ext uri="{28A0092B-C50C-407E-A947-70E740481C1C}">
                <a14:useLocalDpi xmlns:a14="http://schemas.microsoft.com/office/drawing/2010/main" val="0"/>
              </a:ext>
            </a:extLst>
          </a:blip>
          <a:srcRect l="10687" t="5331" r="16981" b="-873"/>
          <a:stretch/>
        </p:blipFill>
        <p:spPr>
          <a:xfrm rot="5400000">
            <a:off x="3813659" y="82715"/>
            <a:ext cx="2496233" cy="2472906"/>
          </a:xfrm>
          <a:prstGeom prst="rect">
            <a:avLst/>
          </a:prstGeom>
        </p:spPr>
      </p:pic>
      <p:pic>
        <p:nvPicPr>
          <p:cNvPr id="9" name="Picture 8" descr="A picture containing indoor, kitchen, stove, cluttered&#10;&#10;Description automatically generated">
            <a:extLst>
              <a:ext uri="{FF2B5EF4-FFF2-40B4-BE49-F238E27FC236}">
                <a16:creationId xmlns:a16="http://schemas.microsoft.com/office/drawing/2014/main" id="{4D99C7F1-C9EA-4587-8361-214ABD5AC5BE}"/>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l="15835" t="1" b="-1758"/>
          <a:stretch/>
        </p:blipFill>
        <p:spPr>
          <a:xfrm>
            <a:off x="216366" y="928752"/>
            <a:ext cx="3700351" cy="3355327"/>
          </a:xfrm>
          <a:prstGeom prst="rect">
            <a:avLst/>
          </a:prstGeom>
        </p:spPr>
      </p:pic>
      <p:sp>
        <p:nvSpPr>
          <p:cNvPr id="12" name="TextBox 11">
            <a:extLst>
              <a:ext uri="{FF2B5EF4-FFF2-40B4-BE49-F238E27FC236}">
                <a16:creationId xmlns:a16="http://schemas.microsoft.com/office/drawing/2014/main" id="{4D34E2D1-6267-49BF-8068-57A8299742B0}"/>
              </a:ext>
            </a:extLst>
          </p:cNvPr>
          <p:cNvSpPr txBox="1"/>
          <p:nvPr/>
        </p:nvSpPr>
        <p:spPr>
          <a:xfrm>
            <a:off x="3116064" y="4659562"/>
            <a:ext cx="3182166" cy="1821137"/>
          </a:xfrm>
          <a:prstGeom prst="rect">
            <a:avLst/>
          </a:prstGeom>
          <a:solidFill>
            <a:schemeClr val="tx1">
              <a:lumMod val="75000"/>
              <a:lumOff val="25000"/>
            </a:schemeClr>
          </a:solidFill>
        </p:spPr>
        <p:txBody>
          <a:bodyPr wrap="square" rtlCol="0">
            <a:spAutoFit/>
          </a:bodyPr>
          <a:lstStyle/>
          <a:p>
            <a:pPr algn="ctr"/>
            <a:r>
              <a:rPr lang="en-US" sz="3600" dirty="0">
                <a:solidFill>
                  <a:schemeClr val="bg1"/>
                </a:solidFill>
              </a:rPr>
              <a:t>54 Fifth Avenue    Before and After</a:t>
            </a:r>
          </a:p>
        </p:txBody>
      </p:sp>
    </p:spTree>
    <p:extLst>
      <p:ext uri="{BB962C8B-B14F-4D97-AF65-F5344CB8AC3E}">
        <p14:creationId xmlns:p14="http://schemas.microsoft.com/office/powerpoint/2010/main" val="2634259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19A08-2AE4-4CF9-9D65-E9B39564E729}"/>
              </a:ext>
            </a:extLst>
          </p:cNvPr>
          <p:cNvSpPr>
            <a:spLocks noGrp="1"/>
          </p:cNvSpPr>
          <p:nvPr>
            <p:ph type="title"/>
          </p:nvPr>
        </p:nvSpPr>
        <p:spPr/>
        <p:txBody>
          <a:bodyPr>
            <a:normAutofit/>
          </a:bodyPr>
          <a:lstStyle/>
          <a:p>
            <a:pPr algn="ctr"/>
            <a:r>
              <a:rPr lang="en-US" b="1" dirty="0">
                <a:solidFill>
                  <a:srgbClr val="284780"/>
                </a:solidFill>
              </a:rPr>
              <a:t>Reclaimed Properties - Our Commitment to Neighborhood Revitalization</a:t>
            </a:r>
          </a:p>
        </p:txBody>
      </p:sp>
      <p:pic>
        <p:nvPicPr>
          <p:cNvPr id="8" name="Content Placeholder 7" descr="A picture containing outdoor, building, street, government building&#10;&#10;Description automatically generated">
            <a:extLst>
              <a:ext uri="{FF2B5EF4-FFF2-40B4-BE49-F238E27FC236}">
                <a16:creationId xmlns:a16="http://schemas.microsoft.com/office/drawing/2014/main" id="{122A3AD1-66BA-4FD1-8B64-BC7B1ECACD89}"/>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0583" r="7039"/>
          <a:stretch/>
        </p:blipFill>
        <p:spPr>
          <a:xfrm>
            <a:off x="172049" y="1875166"/>
            <a:ext cx="3985339" cy="3714751"/>
          </a:xfrm>
        </p:spPr>
      </p:pic>
      <p:pic>
        <p:nvPicPr>
          <p:cNvPr id="9" name="Content Placeholder 9" descr="A picture containing building, outdoor, brick, old&#10;&#10;Description automatically generated">
            <a:extLst>
              <a:ext uri="{FF2B5EF4-FFF2-40B4-BE49-F238E27FC236}">
                <a16:creationId xmlns:a16="http://schemas.microsoft.com/office/drawing/2014/main" id="{0D1C626A-A459-4BE2-A8D7-4A16B81BFFD3}"/>
              </a:ext>
            </a:extLst>
          </p:cNvPr>
          <p:cNvPicPr>
            <a:picLocks noChangeAspect="1"/>
          </p:cNvPicPr>
          <p:nvPr/>
        </p:nvPicPr>
        <p:blipFill rotWithShape="1">
          <a:blip r:embed="rId3">
            <a:extLst>
              <a:ext uri="{28A0092B-C50C-407E-A947-70E740481C1C}">
                <a14:useLocalDpi xmlns:a14="http://schemas.microsoft.com/office/drawing/2010/main" val="0"/>
              </a:ext>
            </a:extLst>
          </a:blip>
          <a:srcRect l="6566" r="2945"/>
          <a:stretch/>
        </p:blipFill>
        <p:spPr>
          <a:xfrm>
            <a:off x="4731922" y="1826140"/>
            <a:ext cx="2875647" cy="3790321"/>
          </a:xfrm>
          <a:prstGeom prst="rect">
            <a:avLst/>
          </a:prstGeom>
        </p:spPr>
      </p:pic>
      <p:sp>
        <p:nvSpPr>
          <p:cNvPr id="10" name="TextBox 9">
            <a:extLst>
              <a:ext uri="{FF2B5EF4-FFF2-40B4-BE49-F238E27FC236}">
                <a16:creationId xmlns:a16="http://schemas.microsoft.com/office/drawing/2014/main" id="{FC4D2C7D-9721-4D8D-A383-EBB4084518B0}"/>
              </a:ext>
            </a:extLst>
          </p:cNvPr>
          <p:cNvSpPr txBox="1"/>
          <p:nvPr/>
        </p:nvSpPr>
        <p:spPr>
          <a:xfrm>
            <a:off x="1086129" y="5647486"/>
            <a:ext cx="5435818" cy="830997"/>
          </a:xfrm>
          <a:prstGeom prst="rect">
            <a:avLst/>
          </a:prstGeom>
          <a:noFill/>
        </p:spPr>
        <p:txBody>
          <a:bodyPr wrap="square" rtlCol="0">
            <a:spAutoFit/>
          </a:bodyPr>
          <a:lstStyle/>
          <a:p>
            <a:pPr algn="ctr"/>
            <a:r>
              <a:rPr lang="en-US" sz="1600" b="1" dirty="0"/>
              <a:t>Reclaimed and repurposed buildings </a:t>
            </a:r>
          </a:p>
          <a:p>
            <a:pPr algn="ctr"/>
            <a:r>
              <a:rPr lang="en-US" sz="1600" b="1" dirty="0"/>
              <a:t>located 3209-3211 Seventh Ave and 834 River Street for homeowner projects in 2022</a:t>
            </a:r>
            <a:endParaRPr lang="en-US" sz="1600" dirty="0"/>
          </a:p>
        </p:txBody>
      </p:sp>
      <p:pic>
        <p:nvPicPr>
          <p:cNvPr id="1026" name="Picture 2">
            <a:extLst>
              <a:ext uri="{FF2B5EF4-FFF2-40B4-BE49-F238E27FC236}">
                <a16:creationId xmlns:a16="http://schemas.microsoft.com/office/drawing/2014/main" id="{43721A0A-3775-427A-869F-3E5BFB359E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734" t="7070" r="16821"/>
          <a:stretch/>
        </p:blipFill>
        <p:spPr bwMode="auto">
          <a:xfrm>
            <a:off x="8603624" y="1826140"/>
            <a:ext cx="3200666" cy="3816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E875F2E-86C9-4F14-9D0C-95843CD2D51F}"/>
              </a:ext>
            </a:extLst>
          </p:cNvPr>
          <p:cNvSpPr txBox="1"/>
          <p:nvPr/>
        </p:nvSpPr>
        <p:spPr>
          <a:xfrm>
            <a:off x="8603624" y="5693360"/>
            <a:ext cx="3565238" cy="584775"/>
          </a:xfrm>
          <a:prstGeom prst="rect">
            <a:avLst/>
          </a:prstGeom>
          <a:noFill/>
        </p:spPr>
        <p:txBody>
          <a:bodyPr wrap="square" rtlCol="0">
            <a:spAutoFit/>
          </a:bodyPr>
          <a:lstStyle/>
          <a:p>
            <a:pPr algn="ctr"/>
            <a:r>
              <a:rPr lang="en-US" sz="1600" b="1" dirty="0"/>
              <a:t>Reclaimed building at 785 River Street will be demolished in 2022, lot for sale</a:t>
            </a:r>
          </a:p>
        </p:txBody>
      </p:sp>
    </p:spTree>
    <p:extLst>
      <p:ext uri="{BB962C8B-B14F-4D97-AF65-F5344CB8AC3E}">
        <p14:creationId xmlns:p14="http://schemas.microsoft.com/office/powerpoint/2010/main" val="1619380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E6EB10D-6AF2-4D58-8014-4D443797BBC4}"/>
              </a:ext>
            </a:extLst>
          </p:cNvPr>
          <p:cNvSpPr>
            <a:spLocks noGrp="1"/>
          </p:cNvSpPr>
          <p:nvPr>
            <p:ph type="subTitle" idx="1"/>
          </p:nvPr>
        </p:nvSpPr>
        <p:spPr>
          <a:xfrm>
            <a:off x="629728" y="4387129"/>
            <a:ext cx="11414490" cy="2387600"/>
          </a:xfrm>
        </p:spPr>
        <p:txBody>
          <a:bodyPr>
            <a:normAutofit/>
          </a:bodyPr>
          <a:lstStyle/>
          <a:p>
            <a:r>
              <a:rPr lang="en-US" dirty="0"/>
              <a:t> </a:t>
            </a:r>
          </a:p>
        </p:txBody>
      </p:sp>
      <p:pic>
        <p:nvPicPr>
          <p:cNvPr id="5" name="Picture 4" descr="A picture containing tree, outdoor, building, house&#10;&#10;Description automatically generated">
            <a:extLst>
              <a:ext uri="{FF2B5EF4-FFF2-40B4-BE49-F238E27FC236}">
                <a16:creationId xmlns:a16="http://schemas.microsoft.com/office/drawing/2014/main" id="{7C3ABDD7-54A4-4941-AF13-C7A08A21D7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460" y="154390"/>
            <a:ext cx="6440026" cy="4632961"/>
          </a:xfrm>
          <a:prstGeom prst="rect">
            <a:avLst/>
          </a:prstGeom>
        </p:spPr>
      </p:pic>
      <p:sp>
        <p:nvSpPr>
          <p:cNvPr id="11" name="TextBox 10">
            <a:extLst>
              <a:ext uri="{FF2B5EF4-FFF2-40B4-BE49-F238E27FC236}">
                <a16:creationId xmlns:a16="http://schemas.microsoft.com/office/drawing/2014/main" id="{420536E7-14D8-46BA-A2F9-7130DB0E0746}"/>
              </a:ext>
            </a:extLst>
          </p:cNvPr>
          <p:cNvSpPr txBox="1"/>
          <p:nvPr/>
        </p:nvSpPr>
        <p:spPr>
          <a:xfrm>
            <a:off x="7341079" y="491706"/>
            <a:ext cx="4193461" cy="2554545"/>
          </a:xfrm>
          <a:prstGeom prst="rect">
            <a:avLst/>
          </a:prstGeom>
          <a:solidFill>
            <a:schemeClr val="bg2"/>
          </a:solidFill>
        </p:spPr>
        <p:txBody>
          <a:bodyPr wrap="square" rtlCol="0">
            <a:spAutoFit/>
          </a:bodyPr>
          <a:lstStyle/>
          <a:p>
            <a:pPr algn="ctr"/>
            <a:r>
              <a:rPr lang="en-US" sz="4000" dirty="0">
                <a:solidFill>
                  <a:srgbClr val="284780"/>
                </a:solidFill>
              </a:rPr>
              <a:t>Collaboration is the key to successful neighborhood revitalization</a:t>
            </a:r>
          </a:p>
        </p:txBody>
      </p:sp>
      <p:sp>
        <p:nvSpPr>
          <p:cNvPr id="12" name="TextBox 11">
            <a:extLst>
              <a:ext uri="{FF2B5EF4-FFF2-40B4-BE49-F238E27FC236}">
                <a16:creationId xmlns:a16="http://schemas.microsoft.com/office/drawing/2014/main" id="{9F977C91-DBC4-46C5-8F1B-7CC6729D4866}"/>
              </a:ext>
            </a:extLst>
          </p:cNvPr>
          <p:cNvSpPr txBox="1"/>
          <p:nvPr/>
        </p:nvSpPr>
        <p:spPr>
          <a:xfrm>
            <a:off x="516619" y="5125585"/>
            <a:ext cx="11045653" cy="1384995"/>
          </a:xfrm>
          <a:prstGeom prst="rect">
            <a:avLst/>
          </a:prstGeom>
          <a:solidFill>
            <a:schemeClr val="tx1">
              <a:lumMod val="75000"/>
              <a:lumOff val="25000"/>
            </a:schemeClr>
          </a:solidFill>
        </p:spPr>
        <p:txBody>
          <a:bodyPr wrap="square" rtlCol="0">
            <a:spAutoFit/>
          </a:bodyPr>
          <a:lstStyle/>
          <a:p>
            <a:r>
              <a:rPr lang="en-US" sz="2800" dirty="0">
                <a:solidFill>
                  <a:schemeClr val="bg1"/>
                </a:solidFill>
              </a:rPr>
              <a:t>This building, to the left, </a:t>
            </a:r>
            <a:r>
              <a:rPr lang="en-US" sz="2800" u="sng" dirty="0">
                <a:solidFill>
                  <a:schemeClr val="accent1">
                    <a:lumMod val="60000"/>
                    <a:lumOff val="40000"/>
                  </a:schemeClr>
                </a:solidFill>
              </a:rPr>
              <a:t>3325 Sixth Avenue </a:t>
            </a:r>
            <a:r>
              <a:rPr lang="en-US" sz="2800" dirty="0">
                <a:solidFill>
                  <a:schemeClr val="bg1"/>
                </a:solidFill>
              </a:rPr>
              <a:t>was saved from demolition by the tenacity of neighbors and collaboration of many stakeholders in our community working together</a:t>
            </a:r>
          </a:p>
        </p:txBody>
      </p:sp>
    </p:spTree>
    <p:extLst>
      <p:ext uri="{BB962C8B-B14F-4D97-AF65-F5344CB8AC3E}">
        <p14:creationId xmlns:p14="http://schemas.microsoft.com/office/powerpoint/2010/main" val="2444251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D00DE9-A9B8-4BAB-B2CE-EE8470211464}"/>
              </a:ext>
            </a:extLst>
          </p:cNvPr>
          <p:cNvSpPr>
            <a:spLocks noGrp="1"/>
          </p:cNvSpPr>
          <p:nvPr>
            <p:ph type="ctrTitle"/>
          </p:nvPr>
        </p:nvSpPr>
        <p:spPr>
          <a:xfrm>
            <a:off x="461817" y="340993"/>
            <a:ext cx="3295670" cy="6196967"/>
          </a:xfrm>
        </p:spPr>
        <p:txBody>
          <a:bodyPr vert="horz" lIns="91440" tIns="45720" rIns="91440" bIns="45720" rtlCol="0" anchor="ctr">
            <a:normAutofit/>
          </a:bodyPr>
          <a:lstStyle/>
          <a:p>
            <a:br>
              <a:rPr lang="en-US" sz="3200" b="1" kern="1200" dirty="0">
                <a:solidFill>
                  <a:schemeClr val="accent1">
                    <a:lumMod val="75000"/>
                  </a:schemeClr>
                </a:solidFill>
                <a:latin typeface="+mj-lt"/>
                <a:ea typeface="+mj-ea"/>
                <a:cs typeface="+mj-cs"/>
              </a:rPr>
            </a:br>
            <a:r>
              <a:rPr lang="en-US" sz="3200" b="1" kern="1200" dirty="0">
                <a:solidFill>
                  <a:schemeClr val="accent1">
                    <a:lumMod val="75000"/>
                  </a:schemeClr>
                </a:solidFill>
                <a:latin typeface="+mj-lt"/>
                <a:ea typeface="+mj-ea"/>
                <a:cs typeface="+mj-cs"/>
              </a:rPr>
              <a:t>The collaboration went even further: Newly formed RPI Urban Studio assisted with architectural work &amp; neighborhood workforce is completing construction.   </a:t>
            </a:r>
          </a:p>
        </p:txBody>
      </p:sp>
      <p:cxnSp>
        <p:nvCxnSpPr>
          <p:cNvPr id="11" name="Straight Connector 10">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EACCF81-DD73-4BD6-A8A1-D051777341C3}"/>
              </a:ext>
            </a:extLst>
          </p:cNvPr>
          <p:cNvSpPr txBox="1"/>
          <p:nvPr/>
        </p:nvSpPr>
        <p:spPr>
          <a:xfrm>
            <a:off x="4976030" y="3589866"/>
            <a:ext cx="6250940" cy="230462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1900" b="1" dirty="0"/>
          </a:p>
        </p:txBody>
      </p:sp>
      <p:pic>
        <p:nvPicPr>
          <p:cNvPr id="5" name="Picture 4" descr="A group of men posing for a photo&#10;&#10;Description automatically generated with medium confidence">
            <a:extLst>
              <a:ext uri="{FF2B5EF4-FFF2-40B4-BE49-F238E27FC236}">
                <a16:creationId xmlns:a16="http://schemas.microsoft.com/office/drawing/2014/main" id="{93A73557-31F2-422F-91EE-C852F56FEEC4}"/>
              </a:ext>
            </a:extLst>
          </p:cNvPr>
          <p:cNvPicPr>
            <a:picLocks noChangeAspect="1"/>
          </p:cNvPicPr>
          <p:nvPr/>
        </p:nvPicPr>
        <p:blipFill rotWithShape="1">
          <a:blip r:embed="rId2">
            <a:extLst>
              <a:ext uri="{28A0092B-C50C-407E-A947-70E740481C1C}">
                <a14:useLocalDpi xmlns:a14="http://schemas.microsoft.com/office/drawing/2010/main" val="0"/>
              </a:ext>
            </a:extLst>
          </a:blip>
          <a:srcRect l="8020" t="16389" r="1191"/>
          <a:stretch/>
        </p:blipFill>
        <p:spPr>
          <a:xfrm>
            <a:off x="4054914" y="670502"/>
            <a:ext cx="5788324" cy="3137492"/>
          </a:xfrm>
          <a:prstGeom prst="rect">
            <a:avLst/>
          </a:prstGeom>
        </p:spPr>
      </p:pic>
      <p:pic>
        <p:nvPicPr>
          <p:cNvPr id="7" name="Picture 6" descr="A person standing on a staircase&#10;&#10;Description automatically generated with low confidence">
            <a:extLst>
              <a:ext uri="{FF2B5EF4-FFF2-40B4-BE49-F238E27FC236}">
                <a16:creationId xmlns:a16="http://schemas.microsoft.com/office/drawing/2014/main" id="{9DF8A8FB-76C9-4461-AF00-333B221ABCF2}"/>
              </a:ext>
            </a:extLst>
          </p:cNvPr>
          <p:cNvPicPr>
            <a:picLocks noChangeAspect="1"/>
          </p:cNvPicPr>
          <p:nvPr/>
        </p:nvPicPr>
        <p:blipFill rotWithShape="1">
          <a:blip r:embed="rId3">
            <a:extLst>
              <a:ext uri="{28A0092B-C50C-407E-A947-70E740481C1C}">
                <a14:useLocalDpi xmlns:a14="http://schemas.microsoft.com/office/drawing/2010/main" val="0"/>
              </a:ext>
            </a:extLst>
          </a:blip>
          <a:srcRect l="16114" t="34498" r="27853" b="7126"/>
          <a:stretch/>
        </p:blipFill>
        <p:spPr>
          <a:xfrm rot="5400000">
            <a:off x="9129165" y="1388457"/>
            <a:ext cx="3241162" cy="1597913"/>
          </a:xfrm>
          <a:prstGeom prst="rect">
            <a:avLst/>
          </a:prstGeom>
        </p:spPr>
      </p:pic>
      <p:pic>
        <p:nvPicPr>
          <p:cNvPr id="13" name="Picture 12" descr="A picture containing text, person&#10;&#10;Description automatically generated">
            <a:extLst>
              <a:ext uri="{FF2B5EF4-FFF2-40B4-BE49-F238E27FC236}">
                <a16:creationId xmlns:a16="http://schemas.microsoft.com/office/drawing/2014/main" id="{B2AC582F-1C44-43B1-84C3-8731D0B8B5AC}"/>
              </a:ext>
            </a:extLst>
          </p:cNvPr>
          <p:cNvPicPr>
            <a:picLocks noChangeAspect="1"/>
          </p:cNvPicPr>
          <p:nvPr/>
        </p:nvPicPr>
        <p:blipFill rotWithShape="1">
          <a:blip r:embed="rId4">
            <a:extLst>
              <a:ext uri="{28A0092B-C50C-407E-A947-70E740481C1C}">
                <a14:useLocalDpi xmlns:a14="http://schemas.microsoft.com/office/drawing/2010/main" val="0"/>
              </a:ext>
            </a:extLst>
          </a:blip>
          <a:srcRect l="17879" t="10096" r="44326" b="36556"/>
          <a:stretch/>
        </p:blipFill>
        <p:spPr>
          <a:xfrm>
            <a:off x="4079220" y="4113530"/>
            <a:ext cx="3548380" cy="2370065"/>
          </a:xfrm>
          <a:prstGeom prst="rect">
            <a:avLst/>
          </a:prstGeom>
        </p:spPr>
      </p:pic>
      <p:pic>
        <p:nvPicPr>
          <p:cNvPr id="8" name="Picture 7" descr="A picture containing indoor, building, floor, ceiling&#10;&#10;Description automatically generated">
            <a:extLst>
              <a:ext uri="{FF2B5EF4-FFF2-40B4-BE49-F238E27FC236}">
                <a16:creationId xmlns:a16="http://schemas.microsoft.com/office/drawing/2014/main" id="{CDC730D3-A463-4804-9D78-34DA1D769B4B}"/>
              </a:ext>
            </a:extLst>
          </p:cNvPr>
          <p:cNvPicPr>
            <a:picLocks noChangeAspect="1"/>
          </p:cNvPicPr>
          <p:nvPr/>
        </p:nvPicPr>
        <p:blipFill rotWithShape="1">
          <a:blip r:embed="rId5">
            <a:extLst>
              <a:ext uri="{28A0092B-C50C-407E-A947-70E740481C1C}">
                <a14:useLocalDpi xmlns:a14="http://schemas.microsoft.com/office/drawing/2010/main" val="0"/>
              </a:ext>
            </a:extLst>
          </a:blip>
          <a:srcRect l="7606" b="40000"/>
          <a:stretch/>
        </p:blipFill>
        <p:spPr>
          <a:xfrm>
            <a:off x="8460901" y="4139844"/>
            <a:ext cx="2449440" cy="2377163"/>
          </a:xfrm>
          <a:prstGeom prst="rect">
            <a:avLst/>
          </a:prstGeom>
        </p:spPr>
      </p:pic>
      <p:sp>
        <p:nvSpPr>
          <p:cNvPr id="14" name="TextBox 13">
            <a:extLst>
              <a:ext uri="{FF2B5EF4-FFF2-40B4-BE49-F238E27FC236}">
                <a16:creationId xmlns:a16="http://schemas.microsoft.com/office/drawing/2014/main" id="{030A0837-9773-48C1-B79C-36AB0F11D046}"/>
              </a:ext>
            </a:extLst>
          </p:cNvPr>
          <p:cNvSpPr txBox="1"/>
          <p:nvPr/>
        </p:nvSpPr>
        <p:spPr>
          <a:xfrm>
            <a:off x="638383" y="618667"/>
            <a:ext cx="2942537" cy="523220"/>
          </a:xfrm>
          <a:prstGeom prst="rect">
            <a:avLst/>
          </a:prstGeom>
          <a:noFill/>
        </p:spPr>
        <p:txBody>
          <a:bodyPr wrap="none" rtlCol="0">
            <a:spAutoFit/>
          </a:bodyPr>
          <a:lstStyle/>
          <a:p>
            <a:r>
              <a:rPr lang="en-US" sz="2800" b="1" dirty="0">
                <a:solidFill>
                  <a:schemeClr val="accent1">
                    <a:lumMod val="75000"/>
                  </a:schemeClr>
                </a:solidFill>
              </a:rPr>
              <a:t>3325 Sixth Avenue</a:t>
            </a:r>
          </a:p>
        </p:txBody>
      </p:sp>
    </p:spTree>
    <p:extLst>
      <p:ext uri="{BB962C8B-B14F-4D97-AF65-F5344CB8AC3E}">
        <p14:creationId xmlns:p14="http://schemas.microsoft.com/office/powerpoint/2010/main" val="3742919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outdoor, tree, road, car&#10;&#10;Description automatically generated">
            <a:extLst>
              <a:ext uri="{FF2B5EF4-FFF2-40B4-BE49-F238E27FC236}">
                <a16:creationId xmlns:a16="http://schemas.microsoft.com/office/drawing/2014/main" id="{BF44B8D9-9EE4-4236-AF45-97DB12A958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551" y="321176"/>
            <a:ext cx="12293824"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10">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657DDE-1357-4A47-B39D-82B09317EE16}"/>
              </a:ext>
            </a:extLst>
          </p:cNvPr>
          <p:cNvSpPr>
            <a:spLocks noGrp="1"/>
          </p:cNvSpPr>
          <p:nvPr>
            <p:ph type="title"/>
          </p:nvPr>
        </p:nvSpPr>
        <p:spPr>
          <a:xfrm>
            <a:off x="683450" y="321176"/>
            <a:ext cx="3759240" cy="1344975"/>
          </a:xfrm>
        </p:spPr>
        <p:txBody>
          <a:bodyPr vert="horz" lIns="91440" tIns="45720" rIns="91440" bIns="45720" rtlCol="0" anchor="ctr">
            <a:normAutofit/>
          </a:bodyPr>
          <a:lstStyle/>
          <a:p>
            <a:r>
              <a:rPr lang="en-US" sz="4000" b="1" dirty="0">
                <a:solidFill>
                  <a:schemeClr val="accent1">
                    <a:lumMod val="75000"/>
                  </a:schemeClr>
                </a:solidFill>
              </a:rPr>
              <a:t>Goals for 2022</a:t>
            </a:r>
          </a:p>
        </p:txBody>
      </p:sp>
      <p:sp>
        <p:nvSpPr>
          <p:cNvPr id="4" name="TextBox 3">
            <a:extLst>
              <a:ext uri="{FF2B5EF4-FFF2-40B4-BE49-F238E27FC236}">
                <a16:creationId xmlns:a16="http://schemas.microsoft.com/office/drawing/2014/main" id="{98A6DA4D-AE97-4FAF-A54B-C5D6C4031B48}"/>
              </a:ext>
            </a:extLst>
          </p:cNvPr>
          <p:cNvSpPr txBox="1"/>
          <p:nvPr/>
        </p:nvSpPr>
        <p:spPr>
          <a:xfrm>
            <a:off x="594109" y="1209964"/>
            <a:ext cx="3848581" cy="486756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1300" dirty="0"/>
          </a:p>
          <a:p>
            <a:pPr indent="-228600">
              <a:lnSpc>
                <a:spcPct val="90000"/>
              </a:lnSpc>
              <a:spcAft>
                <a:spcPts val="600"/>
              </a:spcAft>
              <a:buFont typeface="Arial" panose="020B0604020202020204" pitchFamily="34" charset="0"/>
              <a:buChar char="•"/>
            </a:pPr>
            <a:endParaRPr lang="en-US" sz="1300" dirty="0"/>
          </a:p>
          <a:p>
            <a:pPr marL="285750" indent="-228600">
              <a:lnSpc>
                <a:spcPct val="90000"/>
              </a:lnSpc>
              <a:spcAft>
                <a:spcPts val="600"/>
              </a:spcAft>
              <a:buFont typeface="Arial" panose="020B0604020202020204" pitchFamily="34" charset="0"/>
              <a:buChar char="•"/>
            </a:pPr>
            <a:r>
              <a:rPr lang="en-US" sz="1600" dirty="0"/>
              <a:t>Sell completed buildings to qualified homeowners </a:t>
            </a:r>
          </a:p>
          <a:p>
            <a:pPr marL="285750" indent="-228600">
              <a:lnSpc>
                <a:spcPct val="90000"/>
              </a:lnSpc>
              <a:spcAft>
                <a:spcPts val="600"/>
              </a:spcAft>
              <a:buFont typeface="Arial" panose="020B0604020202020204" pitchFamily="34" charset="0"/>
              <a:buChar char="•"/>
            </a:pPr>
            <a:r>
              <a:rPr lang="en-US" sz="1600" dirty="0"/>
              <a:t>Sell vacant land (6 lots – 1 post demo) to Habitat for Humanity of the Capital District scheduled for new construction projects </a:t>
            </a:r>
          </a:p>
          <a:p>
            <a:pPr marL="285750" indent="-228600">
              <a:lnSpc>
                <a:spcPct val="90000"/>
              </a:lnSpc>
              <a:spcAft>
                <a:spcPts val="600"/>
              </a:spcAft>
              <a:buFont typeface="Arial" panose="020B0604020202020204" pitchFamily="34" charset="0"/>
              <a:buChar char="•"/>
            </a:pPr>
            <a:r>
              <a:rPr lang="en-US" sz="1600" dirty="0"/>
              <a:t>Sell 3 vacant lots and 1 building to Troy Housing Authority for Fallon redevelopment project</a:t>
            </a:r>
          </a:p>
          <a:p>
            <a:pPr marL="285750" indent="-228600">
              <a:lnSpc>
                <a:spcPct val="90000"/>
              </a:lnSpc>
              <a:spcAft>
                <a:spcPts val="600"/>
              </a:spcAft>
              <a:buFont typeface="Arial" panose="020B0604020202020204" pitchFamily="34" charset="0"/>
              <a:buChar char="•"/>
            </a:pPr>
            <a:r>
              <a:rPr lang="en-US" sz="1600" dirty="0"/>
              <a:t>Convert the 5 units at 809 River Street to 3 units and sell to qualified owner occupant</a:t>
            </a:r>
          </a:p>
          <a:p>
            <a:pPr marL="285750" indent="-228600">
              <a:lnSpc>
                <a:spcPct val="90000"/>
              </a:lnSpc>
              <a:spcAft>
                <a:spcPts val="600"/>
              </a:spcAft>
              <a:buFont typeface="Arial" panose="020B0604020202020204" pitchFamily="34" charset="0"/>
              <a:buChar char="•"/>
            </a:pPr>
            <a:r>
              <a:rPr lang="en-US" sz="1600" dirty="0"/>
              <a:t>Complete clean out work at 32 Glen Avenue and sell to homeowner </a:t>
            </a:r>
          </a:p>
          <a:p>
            <a:pPr marL="285750" indent="-228600">
              <a:lnSpc>
                <a:spcPct val="90000"/>
              </a:lnSpc>
              <a:spcAft>
                <a:spcPts val="600"/>
              </a:spcAft>
              <a:buFont typeface="Arial" panose="020B0604020202020204" pitchFamily="34" charset="0"/>
              <a:buChar char="•"/>
            </a:pPr>
            <a:r>
              <a:rPr lang="en-US" sz="1600" dirty="0"/>
              <a:t>Complete the Legacy Access application, get award from New York State and sell bundle of sites</a:t>
            </a:r>
          </a:p>
          <a:p>
            <a:pPr indent="-228600">
              <a:lnSpc>
                <a:spcPct val="90000"/>
              </a:lnSpc>
              <a:spcAft>
                <a:spcPts val="600"/>
              </a:spcAft>
              <a:buFont typeface="Arial" panose="020B0604020202020204" pitchFamily="34" charset="0"/>
              <a:buChar char="•"/>
            </a:pPr>
            <a:endParaRPr lang="en-US" sz="1300" dirty="0"/>
          </a:p>
          <a:p>
            <a:pPr indent="-228600">
              <a:lnSpc>
                <a:spcPct val="90000"/>
              </a:lnSpc>
              <a:spcAft>
                <a:spcPts val="600"/>
              </a:spcAft>
              <a:buFont typeface="Arial" panose="020B0604020202020204" pitchFamily="34" charset="0"/>
              <a:buChar char="•"/>
            </a:pPr>
            <a:endParaRPr lang="en-US" sz="1300" dirty="0"/>
          </a:p>
        </p:txBody>
      </p:sp>
    </p:spTree>
    <p:extLst>
      <p:ext uri="{BB962C8B-B14F-4D97-AF65-F5344CB8AC3E}">
        <p14:creationId xmlns:p14="http://schemas.microsoft.com/office/powerpoint/2010/main" val="1634601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13B60-A785-48DD-9FBF-E9FB8ADE0A2F}"/>
              </a:ext>
            </a:extLst>
          </p:cNvPr>
          <p:cNvSpPr>
            <a:spLocks noGrp="1"/>
          </p:cNvSpPr>
          <p:nvPr>
            <p:ph type="title"/>
          </p:nvPr>
        </p:nvSpPr>
        <p:spPr>
          <a:xfrm>
            <a:off x="1188682" y="-1712906"/>
            <a:ext cx="9050787" cy="3043815"/>
          </a:xfrm>
        </p:spPr>
        <p:txBody>
          <a:bodyPr>
            <a:noAutofit/>
          </a:bodyPr>
          <a:lstStyle/>
          <a:p>
            <a:pPr algn="ctr"/>
            <a:r>
              <a:rPr lang="en-US" sz="4400" b="1" dirty="0">
                <a:solidFill>
                  <a:srgbClr val="284780"/>
                </a:solidFill>
              </a:rPr>
              <a:t>Troy’s North Central Redevelopment and Renovation Plan</a:t>
            </a:r>
          </a:p>
        </p:txBody>
      </p:sp>
      <p:sp>
        <p:nvSpPr>
          <p:cNvPr id="8" name="Action Button: Go Home 7">
            <a:hlinkClick r:id="" action="ppaction://hlinkshowjump?jump=firstslide" highlightClick="1"/>
            <a:extLst>
              <a:ext uri="{FF2B5EF4-FFF2-40B4-BE49-F238E27FC236}">
                <a16:creationId xmlns:a16="http://schemas.microsoft.com/office/drawing/2014/main" id="{B64F3F49-62AA-46C5-BF19-66149FBC4E1E}"/>
              </a:ext>
            </a:extLst>
          </p:cNvPr>
          <p:cNvSpPr/>
          <p:nvPr/>
        </p:nvSpPr>
        <p:spPr>
          <a:xfrm>
            <a:off x="4748981" y="2729344"/>
            <a:ext cx="147782" cy="193963"/>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7AABA03-529A-48CF-A607-D230FC147163}"/>
              </a:ext>
            </a:extLst>
          </p:cNvPr>
          <p:cNvSpPr/>
          <p:nvPr/>
        </p:nvSpPr>
        <p:spPr>
          <a:xfrm>
            <a:off x="0" y="5965969"/>
            <a:ext cx="12231913" cy="955851"/>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2">
                    <a:lumMod val="50000"/>
                  </a:schemeClr>
                </a:solidFill>
              </a:ln>
              <a:solidFill>
                <a:schemeClr val="tx1">
                  <a:lumMod val="75000"/>
                  <a:lumOff val="25000"/>
                </a:schemeClr>
              </a:solidFill>
            </a:endParaRPr>
          </a:p>
        </p:txBody>
      </p:sp>
      <p:pic>
        <p:nvPicPr>
          <p:cNvPr id="6" name="Content Placeholder 5" descr="A picture containing diagram&#10;&#10;Description automatically generated">
            <a:extLst>
              <a:ext uri="{FF2B5EF4-FFF2-40B4-BE49-F238E27FC236}">
                <a16:creationId xmlns:a16="http://schemas.microsoft.com/office/drawing/2014/main" id="{072FAAFB-55FB-4666-9A8B-0DC9BC4E0924}"/>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aturation sat="120000"/>
                    </a14:imgEffect>
                  </a14:imgLayer>
                </a14:imgProps>
              </a:ext>
              <a:ext uri="{28A0092B-C50C-407E-A947-70E740481C1C}">
                <a14:useLocalDpi xmlns:a14="http://schemas.microsoft.com/office/drawing/2010/main" val="0"/>
              </a:ext>
            </a:extLst>
          </a:blip>
          <a:srcRect t="13580" r="4629"/>
          <a:stretch/>
        </p:blipFill>
        <p:spPr>
          <a:xfrm>
            <a:off x="1496375" y="1573073"/>
            <a:ext cx="7779939" cy="48708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Flowchart: Connector 4">
            <a:extLst>
              <a:ext uri="{FF2B5EF4-FFF2-40B4-BE49-F238E27FC236}">
                <a16:creationId xmlns:a16="http://schemas.microsoft.com/office/drawing/2014/main" id="{B8AAA1E4-4527-46BB-BED5-B9A285CAAA73}"/>
              </a:ext>
            </a:extLst>
          </p:cNvPr>
          <p:cNvSpPr/>
          <p:nvPr/>
        </p:nvSpPr>
        <p:spPr>
          <a:xfrm>
            <a:off x="4616681" y="2230416"/>
            <a:ext cx="147782" cy="118996"/>
          </a:xfrm>
          <a:prstGeom prst="flowChartConnector">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D9FE93DD-7EB2-40B9-B85B-B1D8FEAEE45C}"/>
              </a:ext>
            </a:extLst>
          </p:cNvPr>
          <p:cNvSpPr/>
          <p:nvPr/>
        </p:nvSpPr>
        <p:spPr>
          <a:xfrm>
            <a:off x="5386344" y="2729344"/>
            <a:ext cx="147782" cy="118996"/>
          </a:xfrm>
          <a:prstGeom prst="flowChartConnector">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6FD81B82-7269-46DB-B795-3EC92785E338}"/>
              </a:ext>
            </a:extLst>
          </p:cNvPr>
          <p:cNvSpPr/>
          <p:nvPr/>
        </p:nvSpPr>
        <p:spPr>
          <a:xfrm>
            <a:off x="5058910" y="2456231"/>
            <a:ext cx="147782" cy="118996"/>
          </a:xfrm>
          <a:prstGeom prst="flowChartConnector">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00C8F85D-1977-4CF0-BE4A-B87518047DAA}"/>
              </a:ext>
            </a:extLst>
          </p:cNvPr>
          <p:cNvSpPr/>
          <p:nvPr/>
        </p:nvSpPr>
        <p:spPr>
          <a:xfrm>
            <a:off x="5058910" y="2218239"/>
            <a:ext cx="147782" cy="118996"/>
          </a:xfrm>
          <a:prstGeom prst="flowChartConnector">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FB08C2DF-F524-4FE7-AD1E-C18752A755CC}"/>
              </a:ext>
            </a:extLst>
          </p:cNvPr>
          <p:cNvSpPr/>
          <p:nvPr/>
        </p:nvSpPr>
        <p:spPr>
          <a:xfrm>
            <a:off x="5070534" y="2337235"/>
            <a:ext cx="147782" cy="118996"/>
          </a:xfrm>
          <a:prstGeom prst="flowChartConnector">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9F0DF428-966F-46A6-9071-46F22B744C9F}"/>
              </a:ext>
            </a:extLst>
          </p:cNvPr>
          <p:cNvSpPr/>
          <p:nvPr/>
        </p:nvSpPr>
        <p:spPr>
          <a:xfrm>
            <a:off x="5238562" y="2729344"/>
            <a:ext cx="147782" cy="118996"/>
          </a:xfrm>
          <a:prstGeom prst="flowChartConnector">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DE37FD81-243E-4D86-B065-7F9DF018D0BC}"/>
              </a:ext>
            </a:extLst>
          </p:cNvPr>
          <p:cNvSpPr/>
          <p:nvPr/>
        </p:nvSpPr>
        <p:spPr>
          <a:xfrm>
            <a:off x="5218316" y="2989039"/>
            <a:ext cx="147782" cy="118996"/>
          </a:xfrm>
          <a:prstGeom prst="flowChartConnector">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ADE8797C-3B84-438A-9BB1-3BB5ACE9F637}"/>
              </a:ext>
            </a:extLst>
          </p:cNvPr>
          <p:cNvSpPr/>
          <p:nvPr/>
        </p:nvSpPr>
        <p:spPr>
          <a:xfrm>
            <a:off x="5164671" y="3160895"/>
            <a:ext cx="147782" cy="118996"/>
          </a:xfrm>
          <a:prstGeom prst="flowChartConnector">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8A55714C-7517-46B4-94A6-F4FE32E575D1}"/>
              </a:ext>
            </a:extLst>
          </p:cNvPr>
          <p:cNvSpPr/>
          <p:nvPr/>
        </p:nvSpPr>
        <p:spPr>
          <a:xfrm>
            <a:off x="5718817" y="3369502"/>
            <a:ext cx="147782" cy="118996"/>
          </a:xfrm>
          <a:prstGeom prst="flowChartConnector">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7CA5A6F0-797A-418F-9A6F-4B9660CCC156}"/>
              </a:ext>
            </a:extLst>
          </p:cNvPr>
          <p:cNvSpPr/>
          <p:nvPr/>
        </p:nvSpPr>
        <p:spPr>
          <a:xfrm>
            <a:off x="5558683" y="3370553"/>
            <a:ext cx="147782" cy="118996"/>
          </a:xfrm>
          <a:prstGeom prst="flowChartConnector">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4B9F502E-D775-4713-ADC8-B2A74C90093C}"/>
              </a:ext>
            </a:extLst>
          </p:cNvPr>
          <p:cNvSpPr/>
          <p:nvPr/>
        </p:nvSpPr>
        <p:spPr>
          <a:xfrm>
            <a:off x="5866599" y="3369502"/>
            <a:ext cx="147782" cy="118996"/>
          </a:xfrm>
          <a:prstGeom prst="flowChartConnector">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37470A3B-3994-40E7-B355-B7A5F8EEF452}"/>
              </a:ext>
            </a:extLst>
          </p:cNvPr>
          <p:cNvSpPr/>
          <p:nvPr/>
        </p:nvSpPr>
        <p:spPr>
          <a:xfrm>
            <a:off x="5179602" y="3440115"/>
            <a:ext cx="147782" cy="118996"/>
          </a:xfrm>
          <a:prstGeom prst="flowChartConnector">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361358E5-C56C-4FA4-A983-BB3603B769B5}"/>
              </a:ext>
            </a:extLst>
          </p:cNvPr>
          <p:cNvSpPr/>
          <p:nvPr/>
        </p:nvSpPr>
        <p:spPr>
          <a:xfrm>
            <a:off x="5041990" y="3451243"/>
            <a:ext cx="147782" cy="118996"/>
          </a:xfrm>
          <a:prstGeom prst="flowChartConnector">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DEE525DB-1562-49CD-BB85-FB6310B97CC2}"/>
              </a:ext>
            </a:extLst>
          </p:cNvPr>
          <p:cNvSpPr/>
          <p:nvPr/>
        </p:nvSpPr>
        <p:spPr>
          <a:xfrm>
            <a:off x="5427175" y="3220393"/>
            <a:ext cx="147782" cy="118996"/>
          </a:xfrm>
          <a:prstGeom prst="flowChartConnector">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8F654BEC-5FE2-4A05-B63F-F234A4723833}"/>
              </a:ext>
            </a:extLst>
          </p:cNvPr>
          <p:cNvSpPr/>
          <p:nvPr/>
        </p:nvSpPr>
        <p:spPr>
          <a:xfrm>
            <a:off x="4636106" y="2928638"/>
            <a:ext cx="147782" cy="118996"/>
          </a:xfrm>
          <a:prstGeom prst="flowChartConnector">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390716CD-1264-4400-B41B-B89422AD905D}"/>
              </a:ext>
            </a:extLst>
          </p:cNvPr>
          <p:cNvSpPr txBox="1"/>
          <p:nvPr/>
        </p:nvSpPr>
        <p:spPr>
          <a:xfrm>
            <a:off x="9947014" y="1573072"/>
            <a:ext cx="2016095" cy="2585323"/>
          </a:xfrm>
          <a:prstGeom prst="rect">
            <a:avLst/>
          </a:prstGeom>
          <a:noFill/>
        </p:spPr>
        <p:txBody>
          <a:bodyPr wrap="square" rtlCol="0">
            <a:spAutoFit/>
          </a:bodyPr>
          <a:lstStyle/>
          <a:p>
            <a:r>
              <a:rPr lang="en-US" dirty="0"/>
              <a:t>Each red dot represents a renovated building (Legacy ACCESS) or new construction (Habitat for Humanity) homeowner in North Central</a:t>
            </a:r>
          </a:p>
        </p:txBody>
      </p:sp>
      <p:sp>
        <p:nvSpPr>
          <p:cNvPr id="30" name="Flowchart: Connector 29">
            <a:extLst>
              <a:ext uri="{FF2B5EF4-FFF2-40B4-BE49-F238E27FC236}">
                <a16:creationId xmlns:a16="http://schemas.microsoft.com/office/drawing/2014/main" id="{D06E6A87-D9DE-421F-B693-CFAA3A81C283}"/>
              </a:ext>
            </a:extLst>
          </p:cNvPr>
          <p:cNvSpPr/>
          <p:nvPr/>
        </p:nvSpPr>
        <p:spPr>
          <a:xfrm>
            <a:off x="9687208" y="1573073"/>
            <a:ext cx="259806" cy="2647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10;&#10;Description automatically generated with low confidence">
            <a:extLst>
              <a:ext uri="{FF2B5EF4-FFF2-40B4-BE49-F238E27FC236}">
                <a16:creationId xmlns:a16="http://schemas.microsoft.com/office/drawing/2014/main" id="{E69D57AC-B73B-47FF-88D3-BF231DB2AB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510" y="70613"/>
            <a:ext cx="12192000" cy="6858000"/>
          </a:xfrm>
          <a:prstGeom prst="rect">
            <a:avLst/>
          </a:prstGeom>
        </p:spPr>
      </p:pic>
      <p:sp>
        <p:nvSpPr>
          <p:cNvPr id="7" name="TextBox 6">
            <a:extLst>
              <a:ext uri="{FF2B5EF4-FFF2-40B4-BE49-F238E27FC236}">
                <a16:creationId xmlns:a16="http://schemas.microsoft.com/office/drawing/2014/main" id="{3AB240BC-A592-4B65-9F58-0FD6A82C94F1}"/>
              </a:ext>
            </a:extLst>
          </p:cNvPr>
          <p:cNvSpPr txBox="1"/>
          <p:nvPr/>
        </p:nvSpPr>
        <p:spPr>
          <a:xfrm>
            <a:off x="3908428" y="2909027"/>
            <a:ext cx="184731" cy="369332"/>
          </a:xfrm>
          <a:prstGeom prst="rect">
            <a:avLst/>
          </a:prstGeom>
          <a:noFill/>
          <a:ln>
            <a:solidFill>
              <a:schemeClr val="bg1"/>
            </a:solidFill>
          </a:ln>
        </p:spPr>
        <p:txBody>
          <a:bodyPr wrap="none" rtlCol="0">
            <a:spAutoFit/>
          </a:bodyPr>
          <a:lstStyle/>
          <a:p>
            <a:endParaRPr lang="en-US" dirty="0"/>
          </a:p>
        </p:txBody>
      </p:sp>
    </p:spTree>
    <p:extLst>
      <p:ext uri="{BB962C8B-B14F-4D97-AF65-F5344CB8AC3E}">
        <p14:creationId xmlns:p14="http://schemas.microsoft.com/office/powerpoint/2010/main" val="1085737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 name="Rectangle 16">
            <a:extLst>
              <a:ext uri="{FF2B5EF4-FFF2-40B4-BE49-F238E27FC236}">
                <a16:creationId xmlns:a16="http://schemas.microsoft.com/office/drawing/2014/main" id="{D1C26593-9A51-48FE-9FA2-A9052E57F3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12192000" cy="68584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15">
            <a:extLst>
              <a:ext uri="{FF2B5EF4-FFF2-40B4-BE49-F238E27FC236}">
                <a16:creationId xmlns:a16="http://schemas.microsoft.com/office/drawing/2014/main" id="{B9D473B1-934D-4F2D-AC4B-5BFB4BAC5D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42603" cy="6858000"/>
          </a:xfrm>
          <a:custGeom>
            <a:avLst/>
            <a:gdLst>
              <a:gd name="connsiteX0" fmla="*/ 0 w 9742603"/>
              <a:gd name="connsiteY0" fmla="*/ 0 h 6858000"/>
              <a:gd name="connsiteX1" fmla="*/ 152400 w 9742603"/>
              <a:gd name="connsiteY1" fmla="*/ 0 h 6858000"/>
              <a:gd name="connsiteX2" fmla="*/ 6566449 w 9742603"/>
              <a:gd name="connsiteY2" fmla="*/ 0 h 6858000"/>
              <a:gd name="connsiteX3" fmla="*/ 9742603 w 9742603"/>
              <a:gd name="connsiteY3" fmla="*/ 6858000 h 6858000"/>
              <a:gd name="connsiteX4" fmla="*/ 152400 w 9742603"/>
              <a:gd name="connsiteY4" fmla="*/ 6858000 h 6858000"/>
              <a:gd name="connsiteX5" fmla="*/ 0 w 974260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2603" h="6858000">
                <a:moveTo>
                  <a:pt x="0" y="0"/>
                </a:moveTo>
                <a:lnTo>
                  <a:pt x="152400" y="0"/>
                </a:lnTo>
                <a:lnTo>
                  <a:pt x="6566449" y="0"/>
                </a:lnTo>
                <a:lnTo>
                  <a:pt x="9742603" y="6858000"/>
                </a:lnTo>
                <a:lnTo>
                  <a:pt x="152400"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Freeform 11">
            <a:extLst>
              <a:ext uri="{FF2B5EF4-FFF2-40B4-BE49-F238E27FC236}">
                <a16:creationId xmlns:a16="http://schemas.microsoft.com/office/drawing/2014/main" id="{CDE3C03E-D949-4F50-AAFA-3278B22121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380336" cy="6858000"/>
          </a:xfrm>
          <a:custGeom>
            <a:avLst/>
            <a:gdLst>
              <a:gd name="connsiteX0" fmla="*/ 0 w 9380336"/>
              <a:gd name="connsiteY0" fmla="*/ 0 h 6858000"/>
              <a:gd name="connsiteX1" fmla="*/ 6204182 w 9380336"/>
              <a:gd name="connsiteY1" fmla="*/ 0 h 6858000"/>
              <a:gd name="connsiteX2" fmla="*/ 9380336 w 9380336"/>
              <a:gd name="connsiteY2" fmla="*/ 6858000 h 6858000"/>
              <a:gd name="connsiteX3" fmla="*/ 0 w 93803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380336" h="6858000">
                <a:moveTo>
                  <a:pt x="0" y="0"/>
                </a:moveTo>
                <a:lnTo>
                  <a:pt x="6204182" y="0"/>
                </a:lnTo>
                <a:lnTo>
                  <a:pt x="9380336" y="6858000"/>
                </a:lnTo>
                <a:lnTo>
                  <a:pt x="0" y="6858000"/>
                </a:lnTo>
                <a:close/>
              </a:path>
            </a:pathLst>
          </a:custGeom>
          <a:solidFill>
            <a:schemeClr val="bg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0E65D232-CAC1-45A8-929B-E2A7782DA914}"/>
              </a:ext>
            </a:extLst>
          </p:cNvPr>
          <p:cNvSpPr txBox="1"/>
          <p:nvPr/>
        </p:nvSpPr>
        <p:spPr>
          <a:xfrm>
            <a:off x="838200" y="2021249"/>
            <a:ext cx="5707565" cy="415571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t>NYS Homes &amp; Community Renewal in partnership with the Community Preservation Corporation, has a grant offering specifically for Land Banks in New York State when the land bank partners with a BIPOC (Black, Indigenous and People of Color) developer.</a:t>
            </a:r>
          </a:p>
          <a:p>
            <a:pPr indent="-228600">
              <a:lnSpc>
                <a:spcPct val="90000"/>
              </a:lnSpc>
              <a:spcAft>
                <a:spcPts val="600"/>
              </a:spcAft>
              <a:buFont typeface="Arial" panose="020B0604020202020204" pitchFamily="34" charset="0"/>
              <a:buChar char="•"/>
            </a:pPr>
            <a:endParaRPr lang="en-US" sz="2000"/>
          </a:p>
          <a:p>
            <a:pPr marL="1200150" lvl="2" indent="-228600">
              <a:lnSpc>
                <a:spcPct val="90000"/>
              </a:lnSpc>
              <a:spcAft>
                <a:spcPts val="600"/>
              </a:spcAft>
              <a:buFont typeface="Arial" panose="020B0604020202020204" pitchFamily="34" charset="0"/>
              <a:buChar char="•"/>
            </a:pPr>
            <a:r>
              <a:rPr lang="en-US" sz="2000"/>
              <a:t>Land Banks can be awarded up to $95,000 per unit in subsidy </a:t>
            </a:r>
          </a:p>
          <a:p>
            <a:pPr marL="1200150" lvl="2" indent="-228600">
              <a:lnSpc>
                <a:spcPct val="90000"/>
              </a:lnSpc>
              <a:spcAft>
                <a:spcPts val="600"/>
              </a:spcAft>
              <a:buFont typeface="Arial" panose="020B0604020202020204" pitchFamily="34" charset="0"/>
              <a:buChar char="•"/>
            </a:pPr>
            <a:r>
              <a:rPr lang="en-US" sz="2000"/>
              <a:t>The developer must sell to homebuyers who must live there </a:t>
            </a:r>
          </a:p>
          <a:p>
            <a:pPr marL="1200150" lvl="2" indent="-228600">
              <a:lnSpc>
                <a:spcPct val="90000"/>
              </a:lnSpc>
              <a:spcAft>
                <a:spcPts val="600"/>
              </a:spcAft>
              <a:buFont typeface="Arial" panose="020B0604020202020204" pitchFamily="34" charset="0"/>
              <a:buChar char="•"/>
            </a:pPr>
            <a:r>
              <a:rPr lang="en-US" sz="2000"/>
              <a:t>The buildings must be in reasonably close proximity </a:t>
            </a:r>
          </a:p>
        </p:txBody>
      </p:sp>
      <p:pic>
        <p:nvPicPr>
          <p:cNvPr id="10" name="Picture 9" descr="Graphical user interface, application, Word&#10;&#10;Description automatically generated">
            <a:extLst>
              <a:ext uri="{FF2B5EF4-FFF2-40B4-BE49-F238E27FC236}">
                <a16:creationId xmlns:a16="http://schemas.microsoft.com/office/drawing/2014/main" id="{6F54EB9B-6987-4E87-A483-6419D1C9B9E9}"/>
              </a:ext>
            </a:extLst>
          </p:cNvPr>
          <p:cNvPicPr>
            <a:picLocks noChangeAspect="1"/>
          </p:cNvPicPr>
          <p:nvPr/>
        </p:nvPicPr>
        <p:blipFill rotWithShape="1">
          <a:blip r:embed="rId2">
            <a:extLst>
              <a:ext uri="{28A0092B-C50C-407E-A947-70E740481C1C}">
                <a14:useLocalDpi xmlns:a14="http://schemas.microsoft.com/office/drawing/2010/main" val="0"/>
              </a:ext>
            </a:extLst>
          </a:blip>
          <a:srcRect l="6557" t="10457" r="18153"/>
          <a:stretch/>
        </p:blipFill>
        <p:spPr>
          <a:xfrm>
            <a:off x="7683878" y="1865795"/>
            <a:ext cx="4058404" cy="1230806"/>
          </a:xfrm>
          <a:prstGeom prst="rect">
            <a:avLst/>
          </a:prstGeom>
        </p:spPr>
      </p:pic>
      <p:pic>
        <p:nvPicPr>
          <p:cNvPr id="6" name="Picture 5" descr="Graphical user interface, text&#10;&#10;Description automatically generated">
            <a:extLst>
              <a:ext uri="{FF2B5EF4-FFF2-40B4-BE49-F238E27FC236}">
                <a16:creationId xmlns:a16="http://schemas.microsoft.com/office/drawing/2014/main" id="{DF005C28-7E1C-4213-8628-C972C20845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7265" y="3302494"/>
            <a:ext cx="2677189" cy="150497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54F9FF73-EB31-4B41-9B83-C22E179E78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1845" y="4992206"/>
            <a:ext cx="2208420" cy="1340224"/>
          </a:xfrm>
          <a:prstGeom prst="rect">
            <a:avLst/>
          </a:prstGeom>
        </p:spPr>
      </p:pic>
      <p:sp>
        <p:nvSpPr>
          <p:cNvPr id="2" name="TextBox 1">
            <a:extLst>
              <a:ext uri="{FF2B5EF4-FFF2-40B4-BE49-F238E27FC236}">
                <a16:creationId xmlns:a16="http://schemas.microsoft.com/office/drawing/2014/main" id="{CC556400-15E2-4468-B1A1-BA14EDFC02ED}"/>
              </a:ext>
            </a:extLst>
          </p:cNvPr>
          <p:cNvSpPr txBox="1"/>
          <p:nvPr/>
        </p:nvSpPr>
        <p:spPr>
          <a:xfrm>
            <a:off x="7279690" y="576681"/>
            <a:ext cx="4758430" cy="954107"/>
          </a:xfrm>
          <a:prstGeom prst="rect">
            <a:avLst/>
          </a:prstGeom>
          <a:solidFill>
            <a:schemeClr val="accent1">
              <a:lumMod val="75000"/>
            </a:schemeClr>
          </a:solidFill>
        </p:spPr>
        <p:txBody>
          <a:bodyPr wrap="square" rtlCol="0">
            <a:spAutoFit/>
          </a:bodyPr>
          <a:lstStyle/>
          <a:p>
            <a:pPr algn="ctr"/>
            <a:r>
              <a:rPr lang="en-US" sz="2800" dirty="0">
                <a:latin typeface="Abadi" panose="020B0604020104020204" pitchFamily="34" charset="0"/>
              </a:rPr>
              <a:t>Legacy Cities ACCESS Program</a:t>
            </a:r>
          </a:p>
        </p:txBody>
      </p:sp>
    </p:spTree>
    <p:extLst>
      <p:ext uri="{BB962C8B-B14F-4D97-AF65-F5344CB8AC3E}">
        <p14:creationId xmlns:p14="http://schemas.microsoft.com/office/powerpoint/2010/main" val="1603161603"/>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5E2EC002-4D7F-4C23-87CA-A446F0D47AC7}"/>
              </a:ext>
            </a:extLst>
          </p:cNvPr>
          <p:cNvPicPr>
            <a:picLocks noChangeAspect="1"/>
          </p:cNvPicPr>
          <p:nvPr/>
        </p:nvPicPr>
        <p:blipFill rotWithShape="1">
          <a:blip r:embed="rId2">
            <a:extLst>
              <a:ext uri="{28A0092B-C50C-407E-A947-70E740481C1C}">
                <a14:useLocalDpi xmlns:a14="http://schemas.microsoft.com/office/drawing/2010/main" val="0"/>
              </a:ext>
            </a:extLst>
          </a:blip>
          <a:srcRect l="7906" t="12549" r="21770"/>
          <a:stretch/>
        </p:blipFill>
        <p:spPr>
          <a:xfrm rot="10800000">
            <a:off x="0" y="1842379"/>
            <a:ext cx="7079810" cy="5015621"/>
          </a:xfrm>
          <a:prstGeom prst="rect">
            <a:avLst/>
          </a:prstGeom>
        </p:spPr>
      </p:pic>
      <p:sp>
        <p:nvSpPr>
          <p:cNvPr id="2" name="TextBox 1">
            <a:extLst>
              <a:ext uri="{FF2B5EF4-FFF2-40B4-BE49-F238E27FC236}">
                <a16:creationId xmlns:a16="http://schemas.microsoft.com/office/drawing/2014/main" id="{DB690B30-E073-4614-A973-800D616336AA}"/>
              </a:ext>
            </a:extLst>
          </p:cNvPr>
          <p:cNvSpPr txBox="1"/>
          <p:nvPr/>
        </p:nvSpPr>
        <p:spPr>
          <a:xfrm>
            <a:off x="7242771" y="1736250"/>
            <a:ext cx="4348681" cy="5755422"/>
          </a:xfrm>
          <a:prstGeom prst="rect">
            <a:avLst/>
          </a:prstGeom>
          <a:noFill/>
        </p:spPr>
        <p:txBody>
          <a:bodyPr wrap="square" rtlCol="0">
            <a:spAutoFit/>
          </a:bodyPr>
          <a:lstStyle/>
          <a:p>
            <a:endParaRPr lang="en-US" dirty="0"/>
          </a:p>
          <a:p>
            <a:pPr algn="ctr"/>
            <a:r>
              <a:rPr lang="en-US" sz="2000" b="1" dirty="0"/>
              <a:t>Completed in 2021</a:t>
            </a:r>
          </a:p>
          <a:p>
            <a:endParaRPr lang="en-US" sz="2000" dirty="0"/>
          </a:p>
          <a:p>
            <a:pPr marL="285750" indent="-285750">
              <a:buFont typeface="Arial" panose="020B0604020202020204" pitchFamily="34" charset="0"/>
              <a:buChar char="•"/>
            </a:pPr>
            <a:r>
              <a:rPr lang="en-US" sz="2000" dirty="0"/>
              <a:t>Site Control of the 9 identified sites in the North Central Redevelopment Plan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Conducted outreach for BIPOC (Black, Indigenous, People of Color) developers, and selected a local developer through RFQ process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Completed existing conditions drawings for all buildings</a:t>
            </a:r>
          </a:p>
          <a:p>
            <a:endParaRPr lang="en-US" dirty="0"/>
          </a:p>
          <a:p>
            <a:endParaRPr lang="en-US" dirty="0"/>
          </a:p>
          <a:p>
            <a:endParaRPr lang="en-US" dirty="0"/>
          </a:p>
          <a:p>
            <a:endParaRPr lang="en-US" dirty="0"/>
          </a:p>
          <a:p>
            <a:endParaRPr lang="en-US" dirty="0"/>
          </a:p>
        </p:txBody>
      </p:sp>
      <p:sp>
        <p:nvSpPr>
          <p:cNvPr id="3" name="TextBox 2">
            <a:extLst>
              <a:ext uri="{FF2B5EF4-FFF2-40B4-BE49-F238E27FC236}">
                <a16:creationId xmlns:a16="http://schemas.microsoft.com/office/drawing/2014/main" id="{1E621D82-D171-4274-88D6-A3ADE6A3AAB8}"/>
              </a:ext>
            </a:extLst>
          </p:cNvPr>
          <p:cNvSpPr txBox="1"/>
          <p:nvPr/>
        </p:nvSpPr>
        <p:spPr>
          <a:xfrm>
            <a:off x="-232451" y="212713"/>
            <a:ext cx="11823903" cy="1323439"/>
          </a:xfrm>
          <a:prstGeom prst="rect">
            <a:avLst/>
          </a:prstGeom>
          <a:noFill/>
        </p:spPr>
        <p:txBody>
          <a:bodyPr wrap="square" rtlCol="0">
            <a:spAutoFit/>
          </a:bodyPr>
          <a:lstStyle/>
          <a:p>
            <a:pPr algn="ctr"/>
            <a:r>
              <a:rPr lang="en-US" sz="4000" dirty="0">
                <a:solidFill>
                  <a:srgbClr val="284780"/>
                </a:solidFill>
              </a:rPr>
              <a:t>Significant Predevelopment work has been completed for the Legacy ACCESS grant application to NYS</a:t>
            </a:r>
          </a:p>
        </p:txBody>
      </p:sp>
    </p:spTree>
    <p:extLst>
      <p:ext uri="{BB962C8B-B14F-4D97-AF65-F5344CB8AC3E}">
        <p14:creationId xmlns:p14="http://schemas.microsoft.com/office/powerpoint/2010/main" val="2247223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6" name="Rectangle 70">
            <a:extLst>
              <a:ext uri="{FF2B5EF4-FFF2-40B4-BE49-F238E27FC236}">
                <a16:creationId xmlns:a16="http://schemas.microsoft.com/office/drawing/2014/main" id="{E1A92768-C90D-4200-8975-84CC4D4BC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outdoor, building, street, stone&#10;&#10;Description automatically generated">
            <a:extLst>
              <a:ext uri="{FF2B5EF4-FFF2-40B4-BE49-F238E27FC236}">
                <a16:creationId xmlns:a16="http://schemas.microsoft.com/office/drawing/2014/main" id="{F9BF3267-B02B-4D55-82B0-FD66A7C5E775}"/>
              </a:ext>
            </a:extLst>
          </p:cNvPr>
          <p:cNvPicPr>
            <a:picLocks noChangeAspect="1"/>
          </p:cNvPicPr>
          <p:nvPr/>
        </p:nvPicPr>
        <p:blipFill rotWithShape="1">
          <a:blip r:embed="rId2">
            <a:extLst>
              <a:ext uri="{28A0092B-C50C-407E-A947-70E740481C1C}">
                <a14:useLocalDpi xmlns:a14="http://schemas.microsoft.com/office/drawing/2010/main" val="0"/>
              </a:ext>
            </a:extLst>
          </a:blip>
          <a:srcRect t="4164" r="5" b="1514"/>
          <a:stretch/>
        </p:blipFill>
        <p:spPr>
          <a:xfrm>
            <a:off x="502562" y="1250265"/>
            <a:ext cx="2708938" cy="2293338"/>
          </a:xfrm>
          <a:prstGeom prst="rect">
            <a:avLst/>
          </a:prstGeom>
        </p:spPr>
      </p:pic>
      <p:pic>
        <p:nvPicPr>
          <p:cNvPr id="8" name="Picture 7" descr="A picture containing building, outdoor, tree, house&#10;&#10;Description automatically generated">
            <a:extLst>
              <a:ext uri="{FF2B5EF4-FFF2-40B4-BE49-F238E27FC236}">
                <a16:creationId xmlns:a16="http://schemas.microsoft.com/office/drawing/2014/main" id="{96CA1478-C48D-4C59-97AB-C3CEB69C38F9}"/>
              </a:ext>
            </a:extLst>
          </p:cNvPr>
          <p:cNvPicPr>
            <a:picLocks noChangeAspect="1"/>
          </p:cNvPicPr>
          <p:nvPr/>
        </p:nvPicPr>
        <p:blipFill rotWithShape="1">
          <a:blip r:embed="rId3">
            <a:extLst>
              <a:ext uri="{28A0092B-C50C-407E-A947-70E740481C1C}">
                <a14:useLocalDpi xmlns:a14="http://schemas.microsoft.com/office/drawing/2010/main" val="0"/>
              </a:ext>
            </a:extLst>
          </a:blip>
          <a:srcRect t="5297" r="-1" b="-1"/>
          <a:stretch/>
        </p:blipFill>
        <p:spPr>
          <a:xfrm>
            <a:off x="9184985" y="4156102"/>
            <a:ext cx="2760984" cy="2327116"/>
          </a:xfrm>
          <a:prstGeom prst="rect">
            <a:avLst/>
          </a:prstGeom>
        </p:spPr>
      </p:pic>
      <p:pic>
        <p:nvPicPr>
          <p:cNvPr id="12" name="Picture 11" descr="A picture containing outdoor, building, apartment building&#10;&#10;Description automatically generated">
            <a:extLst>
              <a:ext uri="{FF2B5EF4-FFF2-40B4-BE49-F238E27FC236}">
                <a16:creationId xmlns:a16="http://schemas.microsoft.com/office/drawing/2014/main" id="{96F4F373-F1FA-4DAC-9C05-A976B5022E59}"/>
              </a:ext>
            </a:extLst>
          </p:cNvPr>
          <p:cNvPicPr>
            <a:picLocks noChangeAspect="1"/>
          </p:cNvPicPr>
          <p:nvPr/>
        </p:nvPicPr>
        <p:blipFill rotWithShape="1">
          <a:blip r:embed="rId4">
            <a:extLst>
              <a:ext uri="{28A0092B-C50C-407E-A947-70E740481C1C}">
                <a14:useLocalDpi xmlns:a14="http://schemas.microsoft.com/office/drawing/2010/main" val="0"/>
              </a:ext>
            </a:extLst>
          </a:blip>
          <a:srcRect l="10598" r="13679" b="1"/>
          <a:stretch/>
        </p:blipFill>
        <p:spPr>
          <a:xfrm>
            <a:off x="8194905" y="1226717"/>
            <a:ext cx="2881630" cy="2435483"/>
          </a:xfrm>
          <a:prstGeom prst="rect">
            <a:avLst/>
          </a:prstGeom>
        </p:spPr>
      </p:pic>
      <p:pic>
        <p:nvPicPr>
          <p:cNvPr id="10" name="Picture 9" descr="A house with trees around it&#10;&#10;Description automatically generated with medium confidence">
            <a:extLst>
              <a:ext uri="{FF2B5EF4-FFF2-40B4-BE49-F238E27FC236}">
                <a16:creationId xmlns:a16="http://schemas.microsoft.com/office/drawing/2014/main" id="{BBD2AB39-7507-4D44-AD8E-BBAA148AFFFF}"/>
              </a:ext>
            </a:extLst>
          </p:cNvPr>
          <p:cNvPicPr>
            <a:picLocks noChangeAspect="1"/>
          </p:cNvPicPr>
          <p:nvPr/>
        </p:nvPicPr>
        <p:blipFill rotWithShape="1">
          <a:blip r:embed="rId5">
            <a:extLst>
              <a:ext uri="{28A0092B-C50C-407E-A947-70E740481C1C}">
                <a14:useLocalDpi xmlns:a14="http://schemas.microsoft.com/office/drawing/2010/main" val="0"/>
              </a:ext>
            </a:extLst>
          </a:blip>
          <a:srcRect l="6728" t="1899" r="12256" b="-4"/>
          <a:stretch/>
        </p:blipFill>
        <p:spPr>
          <a:xfrm>
            <a:off x="6176513" y="4156102"/>
            <a:ext cx="2519859" cy="2265598"/>
          </a:xfrm>
          <a:prstGeom prst="rect">
            <a:avLst/>
          </a:prstGeom>
        </p:spPr>
      </p:pic>
      <p:pic>
        <p:nvPicPr>
          <p:cNvPr id="2050" name="Picture 2">
            <a:extLst>
              <a:ext uri="{FF2B5EF4-FFF2-40B4-BE49-F238E27FC236}">
                <a16:creationId xmlns:a16="http://schemas.microsoft.com/office/drawing/2014/main" id="{009E3365-4CD5-4206-9B1E-8A519DA686F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595" r="24959" b="-1"/>
          <a:stretch/>
        </p:blipFill>
        <p:spPr bwMode="auto">
          <a:xfrm>
            <a:off x="3398809" y="4156102"/>
            <a:ext cx="2372264" cy="230946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picture containing outdoor, building, sky, house&#10;&#10;Description automatically generated">
            <a:extLst>
              <a:ext uri="{FF2B5EF4-FFF2-40B4-BE49-F238E27FC236}">
                <a16:creationId xmlns:a16="http://schemas.microsoft.com/office/drawing/2014/main" id="{EB09176C-3F50-41DF-AAA7-958927432070}"/>
              </a:ext>
            </a:extLst>
          </p:cNvPr>
          <p:cNvPicPr>
            <a:picLocks noChangeAspect="1"/>
          </p:cNvPicPr>
          <p:nvPr/>
        </p:nvPicPr>
        <p:blipFill rotWithShape="1">
          <a:blip r:embed="rId7">
            <a:extLst>
              <a:ext uri="{28A0092B-C50C-407E-A947-70E740481C1C}">
                <a14:useLocalDpi xmlns:a14="http://schemas.microsoft.com/office/drawing/2010/main" val="0"/>
              </a:ext>
            </a:extLst>
          </a:blip>
          <a:srcRect t="20104" r="4" b="8802"/>
          <a:stretch/>
        </p:blipFill>
        <p:spPr>
          <a:xfrm>
            <a:off x="316544" y="4094582"/>
            <a:ext cx="2792958" cy="2370981"/>
          </a:xfrm>
          <a:prstGeom prst="rect">
            <a:avLst/>
          </a:prstGeom>
        </p:spPr>
      </p:pic>
      <p:sp>
        <p:nvSpPr>
          <p:cNvPr id="9" name="TextBox 8">
            <a:extLst>
              <a:ext uri="{FF2B5EF4-FFF2-40B4-BE49-F238E27FC236}">
                <a16:creationId xmlns:a16="http://schemas.microsoft.com/office/drawing/2014/main" id="{C8CA9250-92F1-4DDD-B5E3-B1C21B64D5A6}"/>
              </a:ext>
            </a:extLst>
          </p:cNvPr>
          <p:cNvSpPr txBox="1"/>
          <p:nvPr/>
        </p:nvSpPr>
        <p:spPr>
          <a:xfrm>
            <a:off x="358554" y="159944"/>
            <a:ext cx="11520020" cy="523220"/>
          </a:xfrm>
          <a:prstGeom prst="rect">
            <a:avLst/>
          </a:prstGeom>
          <a:noFill/>
        </p:spPr>
        <p:txBody>
          <a:bodyPr wrap="square" rtlCol="0">
            <a:spAutoFit/>
          </a:bodyPr>
          <a:lstStyle/>
          <a:p>
            <a:pPr algn="ctr"/>
            <a:r>
              <a:rPr lang="en-US" sz="2800" dirty="0">
                <a:solidFill>
                  <a:schemeClr val="accent1">
                    <a:lumMod val="75000"/>
                  </a:schemeClr>
                </a:solidFill>
              </a:rPr>
              <a:t>The Bundle of Sites Assembled for a NYS Legacy ACCESS grant application</a:t>
            </a:r>
          </a:p>
        </p:txBody>
      </p:sp>
      <p:sp>
        <p:nvSpPr>
          <p:cNvPr id="11" name="TextBox 10">
            <a:extLst>
              <a:ext uri="{FF2B5EF4-FFF2-40B4-BE49-F238E27FC236}">
                <a16:creationId xmlns:a16="http://schemas.microsoft.com/office/drawing/2014/main" id="{D6B3C1A9-DF7A-4786-A297-CA1CED627208}"/>
              </a:ext>
            </a:extLst>
          </p:cNvPr>
          <p:cNvSpPr txBox="1"/>
          <p:nvPr/>
        </p:nvSpPr>
        <p:spPr>
          <a:xfrm>
            <a:off x="733846" y="3547094"/>
            <a:ext cx="1584088" cy="369332"/>
          </a:xfrm>
          <a:prstGeom prst="rect">
            <a:avLst/>
          </a:prstGeom>
          <a:noFill/>
        </p:spPr>
        <p:txBody>
          <a:bodyPr wrap="none" rtlCol="0">
            <a:spAutoFit/>
          </a:bodyPr>
          <a:lstStyle/>
          <a:p>
            <a:r>
              <a:rPr lang="en-US" b="1" i="1" dirty="0"/>
              <a:t>3229 Sixth Ave</a:t>
            </a:r>
          </a:p>
        </p:txBody>
      </p:sp>
      <p:sp>
        <p:nvSpPr>
          <p:cNvPr id="13" name="TextBox 12">
            <a:extLst>
              <a:ext uri="{FF2B5EF4-FFF2-40B4-BE49-F238E27FC236}">
                <a16:creationId xmlns:a16="http://schemas.microsoft.com/office/drawing/2014/main" id="{DFE123E0-CA43-4BE7-90D9-797E734D4C70}"/>
              </a:ext>
            </a:extLst>
          </p:cNvPr>
          <p:cNvSpPr txBox="1"/>
          <p:nvPr/>
        </p:nvSpPr>
        <p:spPr>
          <a:xfrm>
            <a:off x="1012192" y="6459053"/>
            <a:ext cx="1305742" cy="369332"/>
          </a:xfrm>
          <a:prstGeom prst="rect">
            <a:avLst/>
          </a:prstGeom>
          <a:noFill/>
        </p:spPr>
        <p:txBody>
          <a:bodyPr wrap="none" rtlCol="0">
            <a:spAutoFit/>
          </a:bodyPr>
          <a:lstStyle/>
          <a:p>
            <a:r>
              <a:rPr lang="en-US" b="1" i="1" dirty="0"/>
              <a:t>17 Park Ave</a:t>
            </a:r>
          </a:p>
        </p:txBody>
      </p:sp>
      <p:sp>
        <p:nvSpPr>
          <p:cNvPr id="15" name="TextBox 14">
            <a:extLst>
              <a:ext uri="{FF2B5EF4-FFF2-40B4-BE49-F238E27FC236}">
                <a16:creationId xmlns:a16="http://schemas.microsoft.com/office/drawing/2014/main" id="{F0794968-0709-42A9-9ED5-BE21611CABA3}"/>
              </a:ext>
            </a:extLst>
          </p:cNvPr>
          <p:cNvSpPr txBox="1"/>
          <p:nvPr/>
        </p:nvSpPr>
        <p:spPr>
          <a:xfrm>
            <a:off x="3724288" y="6500219"/>
            <a:ext cx="1742272" cy="369332"/>
          </a:xfrm>
          <a:prstGeom prst="rect">
            <a:avLst/>
          </a:prstGeom>
          <a:noFill/>
        </p:spPr>
        <p:txBody>
          <a:bodyPr wrap="none" rtlCol="0">
            <a:spAutoFit/>
          </a:bodyPr>
          <a:lstStyle/>
          <a:p>
            <a:r>
              <a:rPr lang="en-US" b="1" i="1" dirty="0"/>
              <a:t>834-836 River St</a:t>
            </a:r>
          </a:p>
        </p:txBody>
      </p:sp>
      <p:sp>
        <p:nvSpPr>
          <p:cNvPr id="16" name="TextBox 15">
            <a:extLst>
              <a:ext uri="{FF2B5EF4-FFF2-40B4-BE49-F238E27FC236}">
                <a16:creationId xmlns:a16="http://schemas.microsoft.com/office/drawing/2014/main" id="{AFF3DA66-5B33-4143-B781-43DD7BA823EC}"/>
              </a:ext>
            </a:extLst>
          </p:cNvPr>
          <p:cNvSpPr txBox="1"/>
          <p:nvPr/>
        </p:nvSpPr>
        <p:spPr>
          <a:xfrm>
            <a:off x="6575645" y="6465563"/>
            <a:ext cx="1589153" cy="369332"/>
          </a:xfrm>
          <a:prstGeom prst="rect">
            <a:avLst/>
          </a:prstGeom>
          <a:noFill/>
        </p:spPr>
        <p:txBody>
          <a:bodyPr wrap="none" rtlCol="0">
            <a:spAutoFit/>
          </a:bodyPr>
          <a:lstStyle/>
          <a:p>
            <a:r>
              <a:rPr lang="en-US" b="1" i="1" dirty="0"/>
              <a:t>3230 Sixth Ave</a:t>
            </a:r>
          </a:p>
        </p:txBody>
      </p:sp>
      <p:sp>
        <p:nvSpPr>
          <p:cNvPr id="17" name="TextBox 16">
            <a:extLst>
              <a:ext uri="{FF2B5EF4-FFF2-40B4-BE49-F238E27FC236}">
                <a16:creationId xmlns:a16="http://schemas.microsoft.com/office/drawing/2014/main" id="{8F821AB2-3DCA-4813-AF51-3E4AC1090271}"/>
              </a:ext>
            </a:extLst>
          </p:cNvPr>
          <p:cNvSpPr txBox="1"/>
          <p:nvPr/>
        </p:nvSpPr>
        <p:spPr>
          <a:xfrm>
            <a:off x="9877246" y="6459200"/>
            <a:ext cx="1589153" cy="369332"/>
          </a:xfrm>
          <a:prstGeom prst="rect">
            <a:avLst/>
          </a:prstGeom>
          <a:noFill/>
        </p:spPr>
        <p:txBody>
          <a:bodyPr wrap="none" rtlCol="0">
            <a:spAutoFit/>
          </a:bodyPr>
          <a:lstStyle/>
          <a:p>
            <a:r>
              <a:rPr lang="en-US" b="1" i="1" dirty="0"/>
              <a:t>3440 Sixth Ave</a:t>
            </a:r>
          </a:p>
        </p:txBody>
      </p:sp>
      <p:sp>
        <p:nvSpPr>
          <p:cNvPr id="18" name="TextBox 17">
            <a:extLst>
              <a:ext uri="{FF2B5EF4-FFF2-40B4-BE49-F238E27FC236}">
                <a16:creationId xmlns:a16="http://schemas.microsoft.com/office/drawing/2014/main" id="{4B42F3F8-7AE7-47F0-9D83-E8EEB7F70AA2}"/>
              </a:ext>
            </a:extLst>
          </p:cNvPr>
          <p:cNvSpPr txBox="1"/>
          <p:nvPr/>
        </p:nvSpPr>
        <p:spPr>
          <a:xfrm>
            <a:off x="8652795" y="3650191"/>
            <a:ext cx="2423740" cy="369332"/>
          </a:xfrm>
          <a:prstGeom prst="rect">
            <a:avLst/>
          </a:prstGeom>
          <a:noFill/>
        </p:spPr>
        <p:txBody>
          <a:bodyPr wrap="none" rtlCol="0">
            <a:spAutoFit/>
          </a:bodyPr>
          <a:lstStyle/>
          <a:p>
            <a:r>
              <a:rPr lang="en-US" b="1" i="1" dirty="0"/>
              <a:t>3209-3211 Seventh Ave</a:t>
            </a:r>
          </a:p>
        </p:txBody>
      </p:sp>
      <p:pic>
        <p:nvPicPr>
          <p:cNvPr id="1026" name="Picture 3">
            <a:extLst>
              <a:ext uri="{FF2B5EF4-FFF2-40B4-BE49-F238E27FC236}">
                <a16:creationId xmlns:a16="http://schemas.microsoft.com/office/drawing/2014/main" id="{4FC3F425-4A4A-4318-B714-4A18847646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2861" t="-126"/>
          <a:stretch/>
        </p:blipFill>
        <p:spPr bwMode="auto">
          <a:xfrm>
            <a:off x="4131547" y="1234143"/>
            <a:ext cx="2670026" cy="2309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B85BADA-2F4A-45E7-A6C0-6FCA98C81ABE}"/>
              </a:ext>
            </a:extLst>
          </p:cNvPr>
          <p:cNvSpPr txBox="1"/>
          <p:nvPr/>
        </p:nvSpPr>
        <p:spPr>
          <a:xfrm>
            <a:off x="4527446" y="3590390"/>
            <a:ext cx="1589153" cy="369332"/>
          </a:xfrm>
          <a:prstGeom prst="rect">
            <a:avLst/>
          </a:prstGeom>
          <a:noFill/>
        </p:spPr>
        <p:txBody>
          <a:bodyPr wrap="none" rtlCol="0">
            <a:spAutoFit/>
          </a:bodyPr>
          <a:lstStyle/>
          <a:p>
            <a:r>
              <a:rPr lang="en-US" b="1" i="1" dirty="0"/>
              <a:t>3215 Sixth Ave</a:t>
            </a:r>
          </a:p>
        </p:txBody>
      </p:sp>
    </p:spTree>
    <p:extLst>
      <p:ext uri="{BB962C8B-B14F-4D97-AF65-F5344CB8AC3E}">
        <p14:creationId xmlns:p14="http://schemas.microsoft.com/office/powerpoint/2010/main" val="806173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93D39-A935-4330-A9EE-4009EC41EBE1}"/>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4100" b="1"/>
              <a:t>Overview of </a:t>
            </a:r>
            <a:br>
              <a:rPr lang="en-US" sz="4100" b="1"/>
            </a:br>
            <a:r>
              <a:rPr lang="en-US" sz="4100" b="1"/>
              <a:t>2021 Annual Report</a:t>
            </a:r>
          </a:p>
        </p:txBody>
      </p:sp>
      <p:sp>
        <p:nvSpPr>
          <p:cNvPr id="4" name="Text Placeholder 3">
            <a:extLst>
              <a:ext uri="{FF2B5EF4-FFF2-40B4-BE49-F238E27FC236}">
                <a16:creationId xmlns:a16="http://schemas.microsoft.com/office/drawing/2014/main" id="{94D72597-132E-4761-B175-BF2D833DCCBE}"/>
              </a:ext>
            </a:extLst>
          </p:cNvPr>
          <p:cNvSpPr>
            <a:spLocks noGrp="1"/>
          </p:cNvSpPr>
          <p:nvPr>
            <p:ph type="body" sz="half" idx="2"/>
          </p:nvPr>
        </p:nvSpPr>
        <p:spPr>
          <a:xfrm>
            <a:off x="4965431" y="2438400"/>
            <a:ext cx="6586489" cy="3785419"/>
          </a:xfrm>
        </p:spPr>
        <p:txBody>
          <a:bodyPr vert="horz" lIns="91440" tIns="45720" rIns="91440" bIns="45720" rtlCol="0">
            <a:normAutofit/>
          </a:bodyPr>
          <a:lstStyle/>
          <a:p>
            <a:pPr marL="285750" indent="-228600">
              <a:buFont typeface="Arial" panose="020B0604020202020204" pitchFamily="34" charset="0"/>
              <a:buChar char="•"/>
            </a:pPr>
            <a:r>
              <a:rPr lang="en-US" sz="2000" dirty="0"/>
              <a:t>Mission Statement, Goals &amp; Target Area</a:t>
            </a:r>
          </a:p>
          <a:p>
            <a:pPr marL="285750" indent="-228600">
              <a:buFont typeface="Arial" panose="020B0604020202020204" pitchFamily="34" charset="0"/>
              <a:buChar char="•"/>
            </a:pPr>
            <a:r>
              <a:rPr lang="en-US" sz="2000" dirty="0"/>
              <a:t>Board of Directors, Committee Members and Activities</a:t>
            </a:r>
          </a:p>
          <a:p>
            <a:pPr marL="285750" indent="-228600">
              <a:buFont typeface="Arial" panose="020B0604020202020204" pitchFamily="34" charset="0"/>
              <a:buChar char="•"/>
            </a:pPr>
            <a:r>
              <a:rPr lang="en-US" sz="2000" dirty="0"/>
              <a:t>2021 Highlights and Challenges</a:t>
            </a:r>
          </a:p>
          <a:p>
            <a:pPr marL="285750" indent="-228600">
              <a:buFont typeface="Arial" panose="020B0604020202020204" pitchFamily="34" charset="0"/>
              <a:buChar char="•"/>
            </a:pPr>
            <a:r>
              <a:rPr lang="en-US" sz="2000" dirty="0"/>
              <a:t>2022 Goals and New Initiatives</a:t>
            </a:r>
          </a:p>
          <a:p>
            <a:pPr marL="285750" indent="-228600">
              <a:buFont typeface="Arial" panose="020B0604020202020204" pitchFamily="34" charset="0"/>
              <a:buChar char="•"/>
            </a:pPr>
            <a:r>
              <a:rPr lang="en-US" sz="2000" dirty="0"/>
              <a:t>Closing Remarks</a:t>
            </a:r>
          </a:p>
          <a:p>
            <a:pPr indent="-228600">
              <a:buFont typeface="Arial" panose="020B0604020202020204" pitchFamily="34" charset="0"/>
              <a:buChar char="•"/>
            </a:pPr>
            <a:endParaRPr lang="en-US" sz="2000" dirty="0"/>
          </a:p>
          <a:p>
            <a:pPr indent="-228600">
              <a:buFont typeface="Arial" panose="020B0604020202020204" pitchFamily="34" charset="0"/>
              <a:buChar char="•"/>
            </a:pPr>
            <a:endParaRPr lang="en-US" sz="2000" dirty="0"/>
          </a:p>
        </p:txBody>
      </p:sp>
      <p:pic>
        <p:nvPicPr>
          <p:cNvPr id="6" name="Content Placeholder 5" descr="A picture containing building, outdoor, sky, street&#10;&#10;Description automatically generated">
            <a:extLst>
              <a:ext uri="{FF2B5EF4-FFF2-40B4-BE49-F238E27FC236}">
                <a16:creationId xmlns:a16="http://schemas.microsoft.com/office/drawing/2014/main" id="{E07AB65D-8B1F-41B6-BEEB-0E217FEA24B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0770" r="26815" b="1"/>
          <a:stretch/>
        </p:blipFill>
        <p:spPr>
          <a:xfrm>
            <a:off x="20" y="10"/>
            <a:ext cx="4635571" cy="6857990"/>
          </a:xfrm>
          <a:prstGeom prst="rect">
            <a:avLst/>
          </a:prstGeom>
          <a:effectLst/>
        </p:spPr>
      </p:pic>
      <p:cxnSp>
        <p:nvCxnSpPr>
          <p:cNvPr id="20" name="Straight Connector 1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6CF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22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00F955F-D4E2-492F-AD68-3A22A985C08B}"/>
              </a:ext>
            </a:extLst>
          </p:cNvPr>
          <p:cNvSpPr>
            <a:spLocks noGrp="1"/>
          </p:cNvSpPr>
          <p:nvPr>
            <p:ph type="body" sz="half" idx="2"/>
          </p:nvPr>
        </p:nvSpPr>
        <p:spPr>
          <a:xfrm>
            <a:off x="500332" y="2057400"/>
            <a:ext cx="4067844" cy="4222630"/>
          </a:xfrm>
          <a:ln/>
        </p:spPr>
        <p:style>
          <a:lnRef idx="3">
            <a:schemeClr val="lt1"/>
          </a:lnRef>
          <a:fillRef idx="1">
            <a:schemeClr val="dk1"/>
          </a:fillRef>
          <a:effectRef idx="1">
            <a:schemeClr val="dk1"/>
          </a:effectRef>
          <a:fontRef idx="minor">
            <a:schemeClr val="lt1"/>
          </a:fontRef>
        </p:style>
        <p:txBody>
          <a:bodyPr/>
          <a:lstStyle/>
          <a:p>
            <a:endParaRPr lang="en-US" b="1" dirty="0"/>
          </a:p>
          <a:p>
            <a:pPr algn="ctr"/>
            <a:r>
              <a:rPr lang="en-US" sz="1800" b="1" dirty="0"/>
              <a:t>Troy, NY - based business specializing in Construction Management, General Contracting, Property Management, Real Estate &amp; Community Development</a:t>
            </a:r>
          </a:p>
          <a:p>
            <a:endParaRPr lang="en-US" b="1" dirty="0"/>
          </a:p>
          <a:p>
            <a:pPr marL="285750" indent="-285750">
              <a:buFont typeface="Arial" panose="020B0604020202020204" pitchFamily="34" charset="0"/>
              <a:buChar char="•"/>
            </a:pPr>
            <a:r>
              <a:rPr lang="en-US" sz="1800" dirty="0"/>
              <a:t>Owned by partners David Downer and Emily Streeter </a:t>
            </a:r>
          </a:p>
          <a:p>
            <a:pPr marL="285750" indent="-285750">
              <a:buFont typeface="Arial" panose="020B0604020202020204" pitchFamily="34" charset="0"/>
              <a:buChar char="•"/>
            </a:pPr>
            <a:r>
              <a:rPr lang="en-US" sz="1800" dirty="0"/>
              <a:t>NYS MBE Certified</a:t>
            </a:r>
          </a:p>
          <a:p>
            <a:pPr marL="285750" indent="-285750">
              <a:buFont typeface="Arial" panose="020B0604020202020204" pitchFamily="34" charset="0"/>
              <a:buChar char="•"/>
            </a:pPr>
            <a:r>
              <a:rPr lang="en-US" sz="1800" dirty="0"/>
              <a:t>Number of Employees: 7-10</a:t>
            </a:r>
          </a:p>
          <a:p>
            <a:pPr marL="285750" indent="-285750">
              <a:buFont typeface="Arial" panose="020B0604020202020204" pitchFamily="34" charset="0"/>
              <a:buChar char="•"/>
            </a:pPr>
            <a:r>
              <a:rPr lang="en-US" sz="1800" dirty="0"/>
              <a:t>4 Office Staff, 3-6 On Site Staff</a:t>
            </a:r>
          </a:p>
        </p:txBody>
      </p:sp>
      <p:pic>
        <p:nvPicPr>
          <p:cNvPr id="8" name="Picture 7" descr="A picture containing text, tableware, plate, dishware&#10;&#10;Description automatically generated">
            <a:extLst>
              <a:ext uri="{FF2B5EF4-FFF2-40B4-BE49-F238E27FC236}">
                <a16:creationId xmlns:a16="http://schemas.microsoft.com/office/drawing/2014/main" id="{41FE0CFA-E78B-4403-8321-F5BA43F12B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563" y="223837"/>
            <a:ext cx="4138613" cy="1527175"/>
          </a:xfrm>
          <a:prstGeom prst="rect">
            <a:avLst/>
          </a:prstGeom>
        </p:spPr>
      </p:pic>
      <p:pic>
        <p:nvPicPr>
          <p:cNvPr id="18" name="Picture Placeholder 17" descr="A group of people sitting on steps&#10;&#10;Description automatically generated with medium confidence">
            <a:extLst>
              <a:ext uri="{FF2B5EF4-FFF2-40B4-BE49-F238E27FC236}">
                <a16:creationId xmlns:a16="http://schemas.microsoft.com/office/drawing/2014/main" id="{B7E902A3-436D-4F8E-B8C6-B07F112A2D38}"/>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7617" b="7617"/>
          <a:stretch>
            <a:fillRect/>
          </a:stretch>
        </p:blipFill>
        <p:spPr>
          <a:xfrm>
            <a:off x="5358679" y="534844"/>
            <a:ext cx="6539936" cy="5163993"/>
          </a:xfrm>
        </p:spPr>
      </p:pic>
      <p:pic>
        <p:nvPicPr>
          <p:cNvPr id="20" name="Picture 19" descr="Text&#10;&#10;Description automatically generated">
            <a:extLst>
              <a:ext uri="{FF2B5EF4-FFF2-40B4-BE49-F238E27FC236}">
                <a16:creationId xmlns:a16="http://schemas.microsoft.com/office/drawing/2014/main" id="{A6C753B1-85A7-4028-9244-AA66588A9A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7312" y="4909707"/>
            <a:ext cx="2786793" cy="1263550"/>
          </a:xfrm>
          <a:prstGeom prst="rect">
            <a:avLst/>
          </a:prstGeom>
          <a:ln w="38100">
            <a:solidFill>
              <a:schemeClr val="bg2">
                <a:lumMod val="10000"/>
              </a:schemeClr>
            </a:solidFill>
          </a:ln>
        </p:spPr>
      </p:pic>
    </p:spTree>
    <p:extLst>
      <p:ext uri="{BB962C8B-B14F-4D97-AF65-F5344CB8AC3E}">
        <p14:creationId xmlns:p14="http://schemas.microsoft.com/office/powerpoint/2010/main" val="2539281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A2C33-E431-45C9-8712-1CB57EB8F812}"/>
              </a:ext>
            </a:extLst>
          </p:cNvPr>
          <p:cNvSpPr>
            <a:spLocks noGrp="1"/>
          </p:cNvSpPr>
          <p:nvPr>
            <p:ph type="title"/>
          </p:nvPr>
        </p:nvSpPr>
        <p:spPr>
          <a:xfrm>
            <a:off x="2191109" y="365125"/>
            <a:ext cx="7548114" cy="1325563"/>
          </a:xfrm>
        </p:spPr>
        <p:txBody>
          <a:bodyPr/>
          <a:lstStyle/>
          <a:p>
            <a:pPr algn="ctr"/>
            <a:r>
              <a:rPr lang="en-US" b="1" dirty="0">
                <a:solidFill>
                  <a:schemeClr val="accent5">
                    <a:lumMod val="50000"/>
                  </a:schemeClr>
                </a:solidFill>
              </a:rPr>
              <a:t>ACCOMPLISHED TO DATE</a:t>
            </a:r>
            <a:br>
              <a:rPr lang="en-US" b="1" dirty="0">
                <a:solidFill>
                  <a:schemeClr val="accent5">
                    <a:lumMod val="50000"/>
                  </a:schemeClr>
                </a:solidFill>
              </a:rPr>
            </a:br>
            <a:endParaRPr lang="en-US" b="1" dirty="0">
              <a:solidFill>
                <a:schemeClr val="accent5">
                  <a:lumMod val="50000"/>
                </a:schemeClr>
              </a:solidFill>
            </a:endParaRPr>
          </a:p>
        </p:txBody>
      </p:sp>
      <p:sp>
        <p:nvSpPr>
          <p:cNvPr id="3" name="Content Placeholder 2">
            <a:extLst>
              <a:ext uri="{FF2B5EF4-FFF2-40B4-BE49-F238E27FC236}">
                <a16:creationId xmlns:a16="http://schemas.microsoft.com/office/drawing/2014/main" id="{635AF087-FABC-40B6-9497-AAD5C67E498D}"/>
              </a:ext>
            </a:extLst>
          </p:cNvPr>
          <p:cNvSpPr>
            <a:spLocks noGrp="1"/>
          </p:cNvSpPr>
          <p:nvPr>
            <p:ph sz="half" idx="1"/>
          </p:nvPr>
        </p:nvSpPr>
        <p:spPr>
          <a:xfrm>
            <a:off x="1062095" y="1624985"/>
            <a:ext cx="5692388" cy="4551977"/>
          </a:xfrm>
        </p:spPr>
        <p:txBody>
          <a:bodyPr/>
          <a:lstStyle/>
          <a:p>
            <a:r>
              <a:rPr lang="en-US" dirty="0"/>
              <a:t># 59 Properties (including vacant lots) acquired through donation, City In Rem or private acquisitions </a:t>
            </a:r>
          </a:p>
          <a:p>
            <a:r>
              <a:rPr lang="en-US" dirty="0"/>
              <a:t># 17 Buildings sold for rehab</a:t>
            </a:r>
          </a:p>
          <a:p>
            <a:r>
              <a:rPr lang="en-US" dirty="0"/>
              <a:t># 13 Completed renovations</a:t>
            </a:r>
          </a:p>
          <a:p>
            <a:r>
              <a:rPr lang="en-US" dirty="0"/>
              <a:t># 11 Building stabilized </a:t>
            </a:r>
          </a:p>
          <a:p>
            <a:r>
              <a:rPr lang="en-US" dirty="0"/>
              <a:t># 22 Buildings demolished</a:t>
            </a:r>
          </a:p>
          <a:p>
            <a:r>
              <a:rPr lang="en-US" dirty="0"/>
              <a:t>#  4 New construction homes</a:t>
            </a:r>
          </a:p>
          <a:p>
            <a:endParaRPr lang="en-US" dirty="0"/>
          </a:p>
        </p:txBody>
      </p:sp>
      <p:pic>
        <p:nvPicPr>
          <p:cNvPr id="7" name="Content Placeholder 6" descr="A picture containing outdoor, building, grass, house&#10;&#10;Description automatically generated">
            <a:extLst>
              <a:ext uri="{FF2B5EF4-FFF2-40B4-BE49-F238E27FC236}">
                <a16:creationId xmlns:a16="http://schemas.microsoft.com/office/drawing/2014/main" id="{E2E3608B-41ED-4154-8B8F-38BB10512A6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131248" y="1424348"/>
            <a:ext cx="3564461" cy="4752615"/>
          </a:xfrm>
        </p:spPr>
      </p:pic>
    </p:spTree>
    <p:extLst>
      <p:ext uri="{BB962C8B-B14F-4D97-AF65-F5344CB8AC3E}">
        <p14:creationId xmlns:p14="http://schemas.microsoft.com/office/powerpoint/2010/main" val="30937983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E5A82-5114-4840-A4A5-846032518786}"/>
              </a:ext>
            </a:extLst>
          </p:cNvPr>
          <p:cNvSpPr>
            <a:spLocks noGrp="1"/>
          </p:cNvSpPr>
          <p:nvPr>
            <p:ph type="title"/>
          </p:nvPr>
        </p:nvSpPr>
        <p:spPr>
          <a:xfrm>
            <a:off x="838200" y="1265382"/>
            <a:ext cx="10448636" cy="425306"/>
          </a:xfrm>
        </p:spPr>
        <p:txBody>
          <a:bodyPr>
            <a:noAutofit/>
          </a:bodyPr>
          <a:lstStyle/>
          <a:p>
            <a:pPr algn="ctr"/>
            <a:r>
              <a:rPr lang="en-US" sz="2800" dirty="0">
                <a:solidFill>
                  <a:srgbClr val="284780"/>
                </a:solidFill>
              </a:rPr>
              <a:t>What’s next for the Troy Community Land Bank</a:t>
            </a:r>
          </a:p>
        </p:txBody>
      </p:sp>
      <p:sp>
        <p:nvSpPr>
          <p:cNvPr id="3" name="Content Placeholder 2">
            <a:extLst>
              <a:ext uri="{FF2B5EF4-FFF2-40B4-BE49-F238E27FC236}">
                <a16:creationId xmlns:a16="http://schemas.microsoft.com/office/drawing/2014/main" id="{A887F935-2AA2-4B10-9B8B-FF3603525D38}"/>
              </a:ext>
            </a:extLst>
          </p:cNvPr>
          <p:cNvSpPr>
            <a:spLocks noGrp="1"/>
          </p:cNvSpPr>
          <p:nvPr>
            <p:ph sz="half" idx="1"/>
          </p:nvPr>
        </p:nvSpPr>
        <p:spPr>
          <a:xfrm>
            <a:off x="838200" y="2082265"/>
            <a:ext cx="5181600" cy="4094697"/>
          </a:xfrm>
        </p:spPr>
        <p:txBody>
          <a:bodyPr>
            <a:normAutofit/>
          </a:bodyPr>
          <a:lstStyle/>
          <a:p>
            <a:r>
              <a:rPr lang="en-US" dirty="0"/>
              <a:t>Projected sales of market ready sites within the next six months will provide much needed cash and ability to pay off  debt.</a:t>
            </a:r>
          </a:p>
          <a:p>
            <a:r>
              <a:rPr lang="en-US" dirty="0"/>
              <a:t>Additional grant opportunities allow us to facilitate the rehabilitation of 9 buildings for homeowners without being the developer.  </a:t>
            </a:r>
          </a:p>
        </p:txBody>
      </p:sp>
      <p:pic>
        <p:nvPicPr>
          <p:cNvPr id="6" name="Content Placeholder 5" descr="A picture containing person&#10;&#10;Description automatically generated">
            <a:extLst>
              <a:ext uri="{FF2B5EF4-FFF2-40B4-BE49-F238E27FC236}">
                <a16:creationId xmlns:a16="http://schemas.microsoft.com/office/drawing/2014/main" id="{850DC538-A0EF-4AE9-BEB5-B0D2DC77C66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65428" y="2082265"/>
            <a:ext cx="4688372" cy="1621329"/>
          </a:xfrm>
        </p:spPr>
      </p:pic>
      <p:sp>
        <p:nvSpPr>
          <p:cNvPr id="7" name="TextBox 6">
            <a:extLst>
              <a:ext uri="{FF2B5EF4-FFF2-40B4-BE49-F238E27FC236}">
                <a16:creationId xmlns:a16="http://schemas.microsoft.com/office/drawing/2014/main" id="{715F2F17-B406-44F9-AD2E-5ADA6F77C6F2}"/>
              </a:ext>
            </a:extLst>
          </p:cNvPr>
          <p:cNvSpPr txBox="1"/>
          <p:nvPr/>
        </p:nvSpPr>
        <p:spPr>
          <a:xfrm>
            <a:off x="3999345" y="489527"/>
            <a:ext cx="3923703" cy="769441"/>
          </a:xfrm>
          <a:prstGeom prst="rect">
            <a:avLst/>
          </a:prstGeom>
          <a:noFill/>
        </p:spPr>
        <p:txBody>
          <a:bodyPr wrap="none" rtlCol="0">
            <a:spAutoFit/>
          </a:bodyPr>
          <a:lstStyle/>
          <a:p>
            <a:r>
              <a:rPr lang="en-US" sz="4400" dirty="0">
                <a:solidFill>
                  <a:srgbClr val="284780"/>
                </a:solidFill>
              </a:rPr>
              <a:t>Closing Remarks</a:t>
            </a:r>
          </a:p>
        </p:txBody>
      </p:sp>
      <p:pic>
        <p:nvPicPr>
          <p:cNvPr id="9" name="Picture 8" descr="A kitchen with wooden cabinets&#10;&#10;Description automatically generated with medium confidence">
            <a:extLst>
              <a:ext uri="{FF2B5EF4-FFF2-40B4-BE49-F238E27FC236}">
                <a16:creationId xmlns:a16="http://schemas.microsoft.com/office/drawing/2014/main" id="{3BF6A18B-10E9-41BF-8147-8E0A862345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7597" y="3771903"/>
            <a:ext cx="3389239" cy="2541929"/>
          </a:xfrm>
          <a:prstGeom prst="rect">
            <a:avLst/>
          </a:prstGeom>
        </p:spPr>
      </p:pic>
      <p:pic>
        <p:nvPicPr>
          <p:cNvPr id="11" name="Picture 10" descr="A house with a fence around it&#10;&#10;Description automatically generated with medium confidence">
            <a:extLst>
              <a:ext uri="{FF2B5EF4-FFF2-40B4-BE49-F238E27FC236}">
                <a16:creationId xmlns:a16="http://schemas.microsoft.com/office/drawing/2014/main" id="{19E789DE-5B85-4AA6-A6B4-7954457295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789362"/>
            <a:ext cx="1790700" cy="2387600"/>
          </a:xfrm>
          <a:prstGeom prst="rect">
            <a:avLst/>
          </a:prstGeom>
        </p:spPr>
      </p:pic>
    </p:spTree>
    <p:extLst>
      <p:ext uri="{BB962C8B-B14F-4D97-AF65-F5344CB8AC3E}">
        <p14:creationId xmlns:p14="http://schemas.microsoft.com/office/powerpoint/2010/main" val="2170168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035AAB-E869-4870-B010-55685DF8B4A4}"/>
              </a:ext>
            </a:extLst>
          </p:cNvPr>
          <p:cNvSpPr txBox="1"/>
          <p:nvPr/>
        </p:nvSpPr>
        <p:spPr>
          <a:xfrm>
            <a:off x="103099" y="1522941"/>
            <a:ext cx="5622531" cy="2893100"/>
          </a:xfrm>
          <a:prstGeom prst="rect">
            <a:avLst/>
          </a:prstGeom>
          <a:noFill/>
        </p:spPr>
        <p:txBody>
          <a:bodyPr wrap="square" rtlCol="0">
            <a:spAutoFit/>
          </a:bodyPr>
          <a:lstStyle/>
          <a:p>
            <a:r>
              <a:rPr lang="en-US" sz="3600" b="1" dirty="0"/>
              <a:t>Can I answer any questions?</a:t>
            </a:r>
          </a:p>
          <a:p>
            <a:endParaRPr lang="en-US" sz="3600" b="1" dirty="0"/>
          </a:p>
          <a:p>
            <a:r>
              <a:rPr lang="en-US" sz="2800" b="1" dirty="0"/>
              <a:t>Tony Tozzi</a:t>
            </a:r>
          </a:p>
          <a:p>
            <a:r>
              <a:rPr lang="en-US" sz="2800" b="1" dirty="0"/>
              <a:t>Executive Director</a:t>
            </a:r>
          </a:p>
          <a:p>
            <a:r>
              <a:rPr lang="en-US" sz="3600" b="1" dirty="0"/>
              <a:t>  </a:t>
            </a:r>
          </a:p>
          <a:p>
            <a:endParaRPr lang="en-US" b="1" dirty="0"/>
          </a:p>
        </p:txBody>
      </p:sp>
      <p:pic>
        <p:nvPicPr>
          <p:cNvPr id="3074" name="Picture 2" descr="See the source image">
            <a:extLst>
              <a:ext uri="{FF2B5EF4-FFF2-40B4-BE49-F238E27FC236}">
                <a16:creationId xmlns:a16="http://schemas.microsoft.com/office/drawing/2014/main" id="{8511FB12-50A9-4B5F-9D0B-2C787BAFBE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7076" y="1736436"/>
            <a:ext cx="6404923" cy="404552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4120AEA-5071-48C6-A77A-96FBD78746DC}"/>
              </a:ext>
            </a:extLst>
          </p:cNvPr>
          <p:cNvSpPr>
            <a:spLocks noGrp="1"/>
          </p:cNvSpPr>
          <p:nvPr>
            <p:ph type="title"/>
          </p:nvPr>
        </p:nvSpPr>
        <p:spPr>
          <a:xfrm>
            <a:off x="579408" y="8328"/>
            <a:ext cx="10515600" cy="1325563"/>
          </a:xfrm>
        </p:spPr>
        <p:txBody>
          <a:bodyPr>
            <a:normAutofit/>
          </a:bodyPr>
          <a:lstStyle/>
          <a:p>
            <a:pPr algn="ctr"/>
            <a:r>
              <a:rPr lang="en-US" sz="7200" b="1" dirty="0">
                <a:solidFill>
                  <a:schemeClr val="accent1">
                    <a:lumMod val="50000"/>
                  </a:schemeClr>
                </a:solidFill>
              </a:rPr>
              <a:t>Thank you!</a:t>
            </a:r>
          </a:p>
        </p:txBody>
      </p:sp>
      <p:pic>
        <p:nvPicPr>
          <p:cNvPr id="5" name="Picture 2">
            <a:extLst>
              <a:ext uri="{FF2B5EF4-FFF2-40B4-BE49-F238E27FC236}">
                <a16:creationId xmlns:a16="http://schemas.microsoft.com/office/drawing/2014/main" id="{99CDDA34-7037-45F4-B2F7-7B63915B109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4545" y="4194967"/>
            <a:ext cx="4564474" cy="14035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464F32E-343E-4809-92BD-0FE5161E23ED}"/>
              </a:ext>
            </a:extLst>
          </p:cNvPr>
          <p:cNvSpPr/>
          <p:nvPr/>
        </p:nvSpPr>
        <p:spPr>
          <a:xfrm>
            <a:off x="0" y="5781964"/>
            <a:ext cx="12192000" cy="1067708"/>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2">
                    <a:lumMod val="50000"/>
                  </a:schemeClr>
                </a:solidFill>
              </a:ln>
              <a:solidFill>
                <a:schemeClr val="tx1">
                  <a:lumMod val="75000"/>
                  <a:lumOff val="25000"/>
                </a:schemeClr>
              </a:solidFill>
            </a:endParaRPr>
          </a:p>
        </p:txBody>
      </p:sp>
    </p:spTree>
    <p:extLst>
      <p:ext uri="{BB962C8B-B14F-4D97-AF65-F5344CB8AC3E}">
        <p14:creationId xmlns:p14="http://schemas.microsoft.com/office/powerpoint/2010/main" val="2717550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6321E-0FAB-4B51-B136-549C8CEED4CD}"/>
              </a:ext>
            </a:extLst>
          </p:cNvPr>
          <p:cNvSpPr>
            <a:spLocks noGrp="1"/>
          </p:cNvSpPr>
          <p:nvPr>
            <p:ph type="title"/>
          </p:nvPr>
        </p:nvSpPr>
        <p:spPr>
          <a:xfrm>
            <a:off x="575362" y="638355"/>
            <a:ext cx="3932237" cy="974785"/>
          </a:xfrm>
        </p:spPr>
        <p:txBody>
          <a:bodyPr>
            <a:noAutofit/>
          </a:bodyPr>
          <a:lstStyle/>
          <a:p>
            <a:pPr algn="ctr"/>
            <a:r>
              <a:rPr lang="en-US" sz="4400" b="1" dirty="0">
                <a:solidFill>
                  <a:schemeClr val="accent1">
                    <a:lumMod val="75000"/>
                  </a:schemeClr>
                </a:solidFill>
              </a:rPr>
              <a:t>Mission Statement</a:t>
            </a:r>
          </a:p>
        </p:txBody>
      </p:sp>
      <p:pic>
        <p:nvPicPr>
          <p:cNvPr id="8" name="Picture Placeholder 7" descr="A picture containing building, ceiling, porch&#10;&#10;Description automatically generated">
            <a:extLst>
              <a:ext uri="{FF2B5EF4-FFF2-40B4-BE49-F238E27FC236}">
                <a16:creationId xmlns:a16="http://schemas.microsoft.com/office/drawing/2014/main" id="{CF5C4113-C16A-4BFB-A968-360BEB0E2507}"/>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889" b="889"/>
          <a:stretch>
            <a:fillRect/>
          </a:stretch>
        </p:blipFill>
        <p:spPr>
          <a:xfrm>
            <a:off x="5459413" y="987425"/>
            <a:ext cx="5895975" cy="4343400"/>
          </a:xfrm>
        </p:spPr>
      </p:pic>
      <p:sp>
        <p:nvSpPr>
          <p:cNvPr id="4" name="Text Placeholder 3">
            <a:extLst>
              <a:ext uri="{FF2B5EF4-FFF2-40B4-BE49-F238E27FC236}">
                <a16:creationId xmlns:a16="http://schemas.microsoft.com/office/drawing/2014/main" id="{CFDFB804-B31C-424F-91F8-5FD28402F4A2}"/>
              </a:ext>
            </a:extLst>
          </p:cNvPr>
          <p:cNvSpPr>
            <a:spLocks noGrp="1"/>
          </p:cNvSpPr>
          <p:nvPr>
            <p:ph type="body" sz="half" idx="2"/>
          </p:nvPr>
        </p:nvSpPr>
        <p:spPr>
          <a:xfrm>
            <a:off x="427362" y="1746849"/>
            <a:ext cx="4461163" cy="4343400"/>
          </a:xfrm>
        </p:spPr>
        <p:txBody>
          <a:bodyPr>
            <a:noAutofit/>
          </a:bodyPr>
          <a:lstStyle/>
          <a:p>
            <a:r>
              <a:rPr lang="en-US" sz="1800" dirty="0"/>
              <a:t>The Troy Community Land Bank’s (“TCLB”) core purpose is to acquire and redevelop vacant, abandoned and under-utilized properties through community partnerships and strategic planning.  Our overall goal is to encourage economic growth, long term sustainability and new opportunities for all of Troy’s residents and businesses so that together we can build stronger neighborhoods and enjoy greater quality of life.   The TCLB has strategically identified areas of the city where it focuses its efforts for demolition, stabilization and rehabilitation activities.</a:t>
            </a:r>
          </a:p>
        </p:txBody>
      </p:sp>
      <p:sp>
        <p:nvSpPr>
          <p:cNvPr id="6" name="TextBox 5">
            <a:extLst>
              <a:ext uri="{FF2B5EF4-FFF2-40B4-BE49-F238E27FC236}">
                <a16:creationId xmlns:a16="http://schemas.microsoft.com/office/drawing/2014/main" id="{BE7ACD64-DBE7-469B-92DF-EA210F8E757C}"/>
              </a:ext>
            </a:extLst>
          </p:cNvPr>
          <p:cNvSpPr txBox="1"/>
          <p:nvPr/>
        </p:nvSpPr>
        <p:spPr>
          <a:xfrm>
            <a:off x="6737230" y="1746849"/>
            <a:ext cx="2352632" cy="369332"/>
          </a:xfrm>
          <a:prstGeom prst="rect">
            <a:avLst/>
          </a:prstGeom>
          <a:noFill/>
        </p:spPr>
        <p:txBody>
          <a:bodyPr wrap="none" rtlCol="0">
            <a:spAutoFit/>
          </a:bodyPr>
          <a:lstStyle/>
          <a:p>
            <a:r>
              <a:rPr lang="en-US" dirty="0"/>
              <a:t>Partners in our Mission</a:t>
            </a:r>
          </a:p>
        </p:txBody>
      </p:sp>
      <p:sp>
        <p:nvSpPr>
          <p:cNvPr id="5" name="Rectangle 4">
            <a:extLst>
              <a:ext uri="{FF2B5EF4-FFF2-40B4-BE49-F238E27FC236}">
                <a16:creationId xmlns:a16="http://schemas.microsoft.com/office/drawing/2014/main" id="{9C544685-D3B0-453E-81B6-0BE161B98547}"/>
              </a:ext>
            </a:extLst>
          </p:cNvPr>
          <p:cNvSpPr/>
          <p:nvPr/>
        </p:nvSpPr>
        <p:spPr>
          <a:xfrm>
            <a:off x="0" y="5781964"/>
            <a:ext cx="12192000" cy="1067708"/>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2">
                    <a:lumMod val="50000"/>
                  </a:schemeClr>
                </a:solidFill>
              </a:ln>
              <a:solidFill>
                <a:schemeClr val="tx1">
                  <a:lumMod val="75000"/>
                  <a:lumOff val="25000"/>
                </a:schemeClr>
              </a:solidFill>
            </a:endParaRPr>
          </a:p>
        </p:txBody>
      </p:sp>
      <p:sp>
        <p:nvSpPr>
          <p:cNvPr id="3" name="TextBox 2">
            <a:extLst>
              <a:ext uri="{FF2B5EF4-FFF2-40B4-BE49-F238E27FC236}">
                <a16:creationId xmlns:a16="http://schemas.microsoft.com/office/drawing/2014/main" id="{8BB8ED21-1807-49EA-B40D-7272F79F588F}"/>
              </a:ext>
            </a:extLst>
          </p:cNvPr>
          <p:cNvSpPr txBox="1"/>
          <p:nvPr/>
        </p:nvSpPr>
        <p:spPr>
          <a:xfrm>
            <a:off x="7125418" y="5412632"/>
            <a:ext cx="3034581" cy="307777"/>
          </a:xfrm>
          <a:prstGeom prst="rect">
            <a:avLst/>
          </a:prstGeom>
          <a:noFill/>
        </p:spPr>
        <p:txBody>
          <a:bodyPr wrap="square" rtlCol="0">
            <a:spAutoFit/>
          </a:bodyPr>
          <a:lstStyle/>
          <a:p>
            <a:r>
              <a:rPr lang="en-US" sz="1400" dirty="0"/>
              <a:t>3229 6</a:t>
            </a:r>
            <a:r>
              <a:rPr lang="en-US" sz="1400" baseline="30000" dirty="0"/>
              <a:t>th</a:t>
            </a:r>
            <a:r>
              <a:rPr lang="en-US" sz="1400" dirty="0"/>
              <a:t> Ave stabilization in progress</a:t>
            </a:r>
          </a:p>
        </p:txBody>
      </p:sp>
    </p:spTree>
    <p:extLst>
      <p:ext uri="{BB962C8B-B14F-4D97-AF65-F5344CB8AC3E}">
        <p14:creationId xmlns:p14="http://schemas.microsoft.com/office/powerpoint/2010/main" val="2917449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72AB5A-60DD-44B1-AE69-671DFF0FD0CC}"/>
              </a:ext>
            </a:extLst>
          </p:cNvPr>
          <p:cNvSpPr>
            <a:spLocks noGrp="1"/>
          </p:cNvSpPr>
          <p:nvPr>
            <p:ph sz="half" idx="1"/>
          </p:nvPr>
        </p:nvSpPr>
        <p:spPr>
          <a:xfrm>
            <a:off x="64519" y="482498"/>
            <a:ext cx="4579799" cy="5705908"/>
          </a:xfrm>
        </p:spPr>
        <p:txBody>
          <a:bodyPr>
            <a:noAutofit/>
          </a:bodyPr>
          <a:lstStyle/>
          <a:p>
            <a:r>
              <a:rPr lang="en-US" sz="1200" b="1" dirty="0"/>
              <a:t>The TCLB By Laws require eleven (11) Board Members appointed by City stakeholders.   </a:t>
            </a:r>
          </a:p>
          <a:p>
            <a:r>
              <a:rPr lang="en-US" sz="1200" b="1" dirty="0"/>
              <a:t>Four (4) Members are appointed by the Mayor</a:t>
            </a:r>
          </a:p>
          <a:p>
            <a:pPr lvl="1"/>
            <a:r>
              <a:rPr lang="en-US" sz="1200" dirty="0"/>
              <a:t>Heather King, Chair, </a:t>
            </a:r>
          </a:p>
          <a:p>
            <a:pPr lvl="1"/>
            <a:r>
              <a:rPr lang="en-US" sz="1200" dirty="0"/>
              <a:t>Brian Barker, Secretary</a:t>
            </a:r>
          </a:p>
          <a:p>
            <a:pPr lvl="1"/>
            <a:r>
              <a:rPr lang="en-US" sz="1200" dirty="0"/>
              <a:t>Krystina Marable, member</a:t>
            </a:r>
          </a:p>
          <a:p>
            <a:pPr lvl="1"/>
            <a:r>
              <a:rPr lang="en-US" sz="1200" dirty="0"/>
              <a:t>Elbert Watson, Treasurer</a:t>
            </a:r>
          </a:p>
          <a:p>
            <a:r>
              <a:rPr lang="en-US" sz="1200" b="1" dirty="0"/>
              <a:t>Four (4) members are appointed by the City Council</a:t>
            </a:r>
            <a:endParaRPr lang="en-US" sz="1200" dirty="0"/>
          </a:p>
          <a:p>
            <a:pPr lvl="1"/>
            <a:r>
              <a:rPr lang="en-US" sz="1200" dirty="0"/>
              <a:t>John Cubit, Member</a:t>
            </a:r>
          </a:p>
          <a:p>
            <a:pPr lvl="1"/>
            <a:r>
              <a:rPr lang="en-US" sz="1200" dirty="0"/>
              <a:t>Jeanette Nicholson, member</a:t>
            </a:r>
          </a:p>
          <a:p>
            <a:pPr lvl="1"/>
            <a:r>
              <a:rPr lang="en-US" sz="1200" dirty="0"/>
              <a:t>Andrew Cooper, member</a:t>
            </a:r>
          </a:p>
          <a:p>
            <a:pPr lvl="1"/>
            <a:r>
              <a:rPr lang="en-US" sz="1200" dirty="0"/>
              <a:t>Patricia Reilly, member</a:t>
            </a:r>
          </a:p>
          <a:p>
            <a:r>
              <a:rPr lang="en-US" sz="1200" b="1" dirty="0"/>
              <a:t>Two (2) Members are appointed by their respective School District</a:t>
            </a:r>
          </a:p>
          <a:p>
            <a:pPr lvl="1"/>
            <a:r>
              <a:rPr lang="en-US" sz="1200" dirty="0"/>
              <a:t>John </a:t>
            </a:r>
            <a:r>
              <a:rPr lang="en-US" sz="1200" dirty="0" err="1"/>
              <a:t>Carmello</a:t>
            </a:r>
            <a:r>
              <a:rPr lang="en-US" sz="1200" dirty="0"/>
              <a:t>, member appointed by the Troy City School District</a:t>
            </a:r>
          </a:p>
          <a:p>
            <a:pPr lvl="1"/>
            <a:r>
              <a:rPr lang="en-US" sz="1200" dirty="0"/>
              <a:t>Vacant Position representing </a:t>
            </a:r>
            <a:r>
              <a:rPr lang="en-US" sz="1200" dirty="0" err="1"/>
              <a:t>Lansingburgh</a:t>
            </a:r>
            <a:r>
              <a:rPr lang="en-US" sz="1200" dirty="0"/>
              <a:t> School District</a:t>
            </a:r>
          </a:p>
          <a:p>
            <a:r>
              <a:rPr lang="en-US" sz="1200" b="1" dirty="0"/>
              <a:t>One (1) Member is elected by a majority vote of existing members</a:t>
            </a:r>
          </a:p>
          <a:p>
            <a:pPr lvl="1"/>
            <a:r>
              <a:rPr lang="en-US" sz="1200" dirty="0"/>
              <a:t>Suzanne </a:t>
            </a:r>
            <a:r>
              <a:rPr lang="en-US" sz="1200" dirty="0" err="1"/>
              <a:t>Spellen</a:t>
            </a:r>
            <a:r>
              <a:rPr lang="en-US" sz="1200" dirty="0"/>
              <a:t>, Member</a:t>
            </a:r>
          </a:p>
          <a:p>
            <a:pPr marL="0" indent="0">
              <a:buNone/>
            </a:pPr>
            <a:endParaRPr lang="en-US" sz="1200" b="1" dirty="0"/>
          </a:p>
          <a:p>
            <a:pPr marL="0" indent="0" algn="ctr">
              <a:buNone/>
            </a:pPr>
            <a:r>
              <a:rPr lang="en-US" sz="1200" b="1" dirty="0"/>
              <a:t>Corporation Staff</a:t>
            </a:r>
          </a:p>
          <a:p>
            <a:pPr marL="0" indent="0" algn="ctr">
              <a:buNone/>
            </a:pPr>
            <a:r>
              <a:rPr lang="en-US" sz="1200" dirty="0"/>
              <a:t>Tony Tozzi –Executive Director</a:t>
            </a:r>
          </a:p>
          <a:p>
            <a:pPr marL="0" indent="0" algn="ctr">
              <a:buNone/>
            </a:pPr>
            <a:r>
              <a:rPr lang="en-US" sz="1200" b="1" dirty="0"/>
              <a:t>Corporation Counsel</a:t>
            </a:r>
          </a:p>
          <a:p>
            <a:pPr marL="0" indent="0" algn="ctr">
              <a:buNone/>
            </a:pPr>
            <a:r>
              <a:rPr lang="en-US" sz="1200" dirty="0"/>
              <a:t>Catherine Hedgeman</a:t>
            </a:r>
          </a:p>
        </p:txBody>
      </p:sp>
      <p:sp>
        <p:nvSpPr>
          <p:cNvPr id="2" name="TextBox 1">
            <a:extLst>
              <a:ext uri="{FF2B5EF4-FFF2-40B4-BE49-F238E27FC236}">
                <a16:creationId xmlns:a16="http://schemas.microsoft.com/office/drawing/2014/main" id="{EFD6069A-B8E0-455B-AB68-860BB8E7D0DE}"/>
              </a:ext>
            </a:extLst>
          </p:cNvPr>
          <p:cNvSpPr txBox="1"/>
          <p:nvPr/>
        </p:nvSpPr>
        <p:spPr>
          <a:xfrm>
            <a:off x="5752660" y="105277"/>
            <a:ext cx="5835775" cy="1077218"/>
          </a:xfrm>
          <a:prstGeom prst="rect">
            <a:avLst/>
          </a:prstGeom>
          <a:solidFill>
            <a:schemeClr val="tx1">
              <a:lumMod val="65000"/>
              <a:lumOff val="35000"/>
            </a:schemeClr>
          </a:solidFill>
        </p:spPr>
        <p:txBody>
          <a:bodyPr wrap="square" rtlCol="0">
            <a:spAutoFit/>
          </a:bodyPr>
          <a:lstStyle/>
          <a:p>
            <a:pPr algn="ctr"/>
            <a:r>
              <a:rPr lang="en-US" sz="3200" dirty="0">
                <a:solidFill>
                  <a:schemeClr val="bg1"/>
                </a:solidFill>
              </a:rPr>
              <a:t>TROY COMMUNITY LAND BANK 2021 BOARD OF DIRECTORS</a:t>
            </a:r>
          </a:p>
        </p:txBody>
      </p:sp>
      <p:pic>
        <p:nvPicPr>
          <p:cNvPr id="6" name="Picture 5" descr="A person wearing headphones&#10;&#10;Description automatically generated with medium confidence">
            <a:extLst>
              <a:ext uri="{FF2B5EF4-FFF2-40B4-BE49-F238E27FC236}">
                <a16:creationId xmlns:a16="http://schemas.microsoft.com/office/drawing/2014/main" id="{86EC40B6-FE90-41DF-A734-CBA5B915313E}"/>
              </a:ext>
            </a:extLst>
          </p:cNvPr>
          <p:cNvPicPr>
            <a:picLocks noChangeAspect="1"/>
          </p:cNvPicPr>
          <p:nvPr/>
        </p:nvPicPr>
        <p:blipFill rotWithShape="1">
          <a:blip r:embed="rId2">
            <a:extLst>
              <a:ext uri="{28A0092B-C50C-407E-A947-70E740481C1C}">
                <a14:useLocalDpi xmlns:a14="http://schemas.microsoft.com/office/drawing/2010/main" val="0"/>
              </a:ext>
            </a:extLst>
          </a:blip>
          <a:srcRect l="30167" t="16263" r="28986" b="9269"/>
          <a:stretch/>
        </p:blipFill>
        <p:spPr>
          <a:xfrm>
            <a:off x="9917775" y="5056858"/>
            <a:ext cx="1485900" cy="1495426"/>
          </a:xfrm>
          <a:prstGeom prst="rect">
            <a:avLst/>
          </a:prstGeom>
        </p:spPr>
      </p:pic>
      <p:pic>
        <p:nvPicPr>
          <p:cNvPr id="8" name="Picture 7" descr="A person with her hand on her head&#10;&#10;Description automatically generated with low confidence">
            <a:extLst>
              <a:ext uri="{FF2B5EF4-FFF2-40B4-BE49-F238E27FC236}">
                <a16:creationId xmlns:a16="http://schemas.microsoft.com/office/drawing/2014/main" id="{8FE5E061-104A-4B18-AE0D-5BA4BE7D8BDA}"/>
              </a:ext>
            </a:extLst>
          </p:cNvPr>
          <p:cNvPicPr>
            <a:picLocks noChangeAspect="1"/>
          </p:cNvPicPr>
          <p:nvPr/>
        </p:nvPicPr>
        <p:blipFill rotWithShape="1">
          <a:blip r:embed="rId3">
            <a:extLst>
              <a:ext uri="{28A0092B-C50C-407E-A947-70E740481C1C}">
                <a14:useLocalDpi xmlns:a14="http://schemas.microsoft.com/office/drawing/2010/main" val="0"/>
              </a:ext>
            </a:extLst>
          </a:blip>
          <a:srcRect t="3086" r="9796"/>
          <a:stretch/>
        </p:blipFill>
        <p:spPr>
          <a:xfrm>
            <a:off x="9767093" y="3290387"/>
            <a:ext cx="1577908" cy="1422569"/>
          </a:xfrm>
          <a:prstGeom prst="rect">
            <a:avLst/>
          </a:prstGeom>
        </p:spPr>
      </p:pic>
      <p:pic>
        <p:nvPicPr>
          <p:cNvPr id="12" name="Picture 11" descr="A picture containing clothing, person&#10;&#10;Description automatically generated">
            <a:extLst>
              <a:ext uri="{FF2B5EF4-FFF2-40B4-BE49-F238E27FC236}">
                <a16:creationId xmlns:a16="http://schemas.microsoft.com/office/drawing/2014/main" id="{9D510183-FC12-4059-A739-A98D6842DDA0}"/>
              </a:ext>
            </a:extLst>
          </p:cNvPr>
          <p:cNvPicPr>
            <a:picLocks noChangeAspect="1"/>
          </p:cNvPicPr>
          <p:nvPr/>
        </p:nvPicPr>
        <p:blipFill rotWithShape="1">
          <a:blip r:embed="rId4">
            <a:extLst>
              <a:ext uri="{28A0092B-C50C-407E-A947-70E740481C1C}">
                <a14:useLocalDpi xmlns:a14="http://schemas.microsoft.com/office/drawing/2010/main" val="0"/>
              </a:ext>
            </a:extLst>
          </a:blip>
          <a:srcRect l="17161" t="9580" r="6230" b="-26"/>
          <a:stretch/>
        </p:blipFill>
        <p:spPr>
          <a:xfrm>
            <a:off x="8168354" y="5076910"/>
            <a:ext cx="1577907" cy="1466708"/>
          </a:xfrm>
          <a:prstGeom prst="rect">
            <a:avLst/>
          </a:prstGeom>
        </p:spPr>
      </p:pic>
      <p:pic>
        <p:nvPicPr>
          <p:cNvPr id="16" name="Picture 15" descr="A person with the hand on the chin&#10;&#10;Description automatically generated with low confidence">
            <a:extLst>
              <a:ext uri="{FF2B5EF4-FFF2-40B4-BE49-F238E27FC236}">
                <a16:creationId xmlns:a16="http://schemas.microsoft.com/office/drawing/2014/main" id="{E5E91445-DA49-4DEA-AD29-E09A43CBD57E}"/>
              </a:ext>
            </a:extLst>
          </p:cNvPr>
          <p:cNvPicPr>
            <a:picLocks noChangeAspect="1"/>
          </p:cNvPicPr>
          <p:nvPr/>
        </p:nvPicPr>
        <p:blipFill rotWithShape="1">
          <a:blip r:embed="rId5">
            <a:extLst>
              <a:ext uri="{28A0092B-C50C-407E-A947-70E740481C1C}">
                <a14:useLocalDpi xmlns:a14="http://schemas.microsoft.com/office/drawing/2010/main" val="0"/>
              </a:ext>
            </a:extLst>
          </a:blip>
          <a:srcRect r="3611" b="22143"/>
          <a:stretch/>
        </p:blipFill>
        <p:spPr>
          <a:xfrm>
            <a:off x="5007198" y="5063327"/>
            <a:ext cx="1634092" cy="1422569"/>
          </a:xfrm>
          <a:prstGeom prst="rect">
            <a:avLst/>
          </a:prstGeom>
        </p:spPr>
      </p:pic>
      <p:pic>
        <p:nvPicPr>
          <p:cNvPr id="18" name="Picture 17" descr="A picture containing person, indoor&#10;&#10;Description automatically generated">
            <a:extLst>
              <a:ext uri="{FF2B5EF4-FFF2-40B4-BE49-F238E27FC236}">
                <a16:creationId xmlns:a16="http://schemas.microsoft.com/office/drawing/2014/main" id="{EE889581-825B-442A-ACE9-AEA545DBF616}"/>
              </a:ext>
            </a:extLst>
          </p:cNvPr>
          <p:cNvPicPr>
            <a:picLocks noChangeAspect="1"/>
          </p:cNvPicPr>
          <p:nvPr/>
        </p:nvPicPr>
        <p:blipFill rotWithShape="1">
          <a:blip r:embed="rId6">
            <a:extLst>
              <a:ext uri="{28A0092B-C50C-407E-A947-70E740481C1C}">
                <a14:useLocalDpi xmlns:a14="http://schemas.microsoft.com/office/drawing/2010/main" val="0"/>
              </a:ext>
            </a:extLst>
          </a:blip>
          <a:srcRect l="4431" t="13977" r="2190" b="11801"/>
          <a:stretch/>
        </p:blipFill>
        <p:spPr>
          <a:xfrm>
            <a:off x="5073820" y="3261484"/>
            <a:ext cx="1522036" cy="1422569"/>
          </a:xfrm>
          <a:prstGeom prst="rect">
            <a:avLst/>
          </a:prstGeom>
        </p:spPr>
      </p:pic>
      <p:pic>
        <p:nvPicPr>
          <p:cNvPr id="20" name="Picture 19" descr="A person wearing glasses&#10;&#10;Description automatically generated with low confidence">
            <a:extLst>
              <a:ext uri="{FF2B5EF4-FFF2-40B4-BE49-F238E27FC236}">
                <a16:creationId xmlns:a16="http://schemas.microsoft.com/office/drawing/2014/main" id="{46BBC5F6-26DB-4FF4-9FFB-D4CB33EAB0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06190" y="3285999"/>
            <a:ext cx="1362164" cy="1393198"/>
          </a:xfrm>
          <a:prstGeom prst="rect">
            <a:avLst/>
          </a:prstGeom>
        </p:spPr>
      </p:pic>
      <p:pic>
        <p:nvPicPr>
          <p:cNvPr id="24" name="Picture 23" descr="A person wearing glasses&#10;&#10;Description automatically generated with low confidence">
            <a:extLst>
              <a:ext uri="{FF2B5EF4-FFF2-40B4-BE49-F238E27FC236}">
                <a16:creationId xmlns:a16="http://schemas.microsoft.com/office/drawing/2014/main" id="{2BA867BD-26C3-4FF9-B3FE-BAA781F52A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52811" y="5063327"/>
            <a:ext cx="1284757" cy="1482488"/>
          </a:xfrm>
          <a:prstGeom prst="rect">
            <a:avLst/>
          </a:prstGeom>
        </p:spPr>
      </p:pic>
      <p:pic>
        <p:nvPicPr>
          <p:cNvPr id="27" name="Picture 26" descr="A picture containing person, wearing, sunglasses, swimming&#10;&#10;Description automatically generated">
            <a:extLst>
              <a:ext uri="{FF2B5EF4-FFF2-40B4-BE49-F238E27FC236}">
                <a16:creationId xmlns:a16="http://schemas.microsoft.com/office/drawing/2014/main" id="{1865771F-DEFA-40F3-808F-894DCA3509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334103" y="3315101"/>
            <a:ext cx="1222656" cy="1393198"/>
          </a:xfrm>
          <a:prstGeom prst="rect">
            <a:avLst/>
          </a:prstGeom>
        </p:spPr>
      </p:pic>
      <p:pic>
        <p:nvPicPr>
          <p:cNvPr id="1026" name="Picture 5">
            <a:extLst>
              <a:ext uri="{FF2B5EF4-FFF2-40B4-BE49-F238E27FC236}">
                <a16:creationId xmlns:a16="http://schemas.microsoft.com/office/drawing/2014/main" id="{CF5232DC-1D49-485F-8899-F8595F75713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65856" y="1430057"/>
            <a:ext cx="123825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6">
            <a:extLst>
              <a:ext uri="{FF2B5EF4-FFF2-40B4-BE49-F238E27FC236}">
                <a16:creationId xmlns:a16="http://schemas.microsoft.com/office/drawing/2014/main" id="{0ED4FA6F-4CE4-46E0-8766-0587CFC1EC1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88194" y="1458296"/>
            <a:ext cx="151447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7">
            <a:extLst>
              <a:ext uri="{FF2B5EF4-FFF2-40B4-BE49-F238E27FC236}">
                <a16:creationId xmlns:a16="http://schemas.microsoft.com/office/drawing/2014/main" id="{BF3A32CE-31A0-4559-9199-6CC9015B76E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17775" y="1458296"/>
            <a:ext cx="148590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person with curly hair&#10;&#10;Description automatically generated with low confidence">
            <a:extLst>
              <a:ext uri="{FF2B5EF4-FFF2-40B4-BE49-F238E27FC236}">
                <a16:creationId xmlns:a16="http://schemas.microsoft.com/office/drawing/2014/main" id="{2821AFF4-31C3-4D5D-8149-F89DA14D13BF}"/>
              </a:ext>
            </a:extLst>
          </p:cNvPr>
          <p:cNvPicPr>
            <a:picLocks noChangeAspect="1"/>
          </p:cNvPicPr>
          <p:nvPr/>
        </p:nvPicPr>
        <p:blipFill rotWithShape="1">
          <a:blip r:embed="rId13">
            <a:extLst>
              <a:ext uri="{28A0092B-C50C-407E-A947-70E740481C1C}">
                <a14:useLocalDpi xmlns:a14="http://schemas.microsoft.com/office/drawing/2010/main" val="0"/>
              </a:ext>
            </a:extLst>
          </a:blip>
          <a:srcRect l="8706" t="13639" r="6302" b="19704"/>
          <a:stretch/>
        </p:blipFill>
        <p:spPr>
          <a:xfrm>
            <a:off x="5112046" y="1420531"/>
            <a:ext cx="1379173" cy="1428751"/>
          </a:xfrm>
          <a:prstGeom prst="rect">
            <a:avLst/>
          </a:prstGeom>
        </p:spPr>
      </p:pic>
      <p:sp>
        <p:nvSpPr>
          <p:cNvPr id="11" name="TextBox 10">
            <a:extLst>
              <a:ext uri="{FF2B5EF4-FFF2-40B4-BE49-F238E27FC236}">
                <a16:creationId xmlns:a16="http://schemas.microsoft.com/office/drawing/2014/main" id="{4F49E79B-084E-4E18-AD53-4B566B83BA8F}"/>
              </a:ext>
            </a:extLst>
          </p:cNvPr>
          <p:cNvSpPr txBox="1"/>
          <p:nvPr/>
        </p:nvSpPr>
        <p:spPr>
          <a:xfrm>
            <a:off x="5288430" y="2848682"/>
            <a:ext cx="928459" cy="261610"/>
          </a:xfrm>
          <a:prstGeom prst="rect">
            <a:avLst/>
          </a:prstGeom>
          <a:noFill/>
        </p:spPr>
        <p:txBody>
          <a:bodyPr wrap="none" rtlCol="0">
            <a:spAutoFit/>
          </a:bodyPr>
          <a:lstStyle/>
          <a:p>
            <a:r>
              <a:rPr lang="en-US" sz="1100" dirty="0"/>
              <a:t>Heather King</a:t>
            </a:r>
          </a:p>
        </p:txBody>
      </p:sp>
      <p:sp>
        <p:nvSpPr>
          <p:cNvPr id="15" name="TextBox 14">
            <a:extLst>
              <a:ext uri="{FF2B5EF4-FFF2-40B4-BE49-F238E27FC236}">
                <a16:creationId xmlns:a16="http://schemas.microsoft.com/office/drawing/2014/main" id="{07B24108-CA66-4271-83DD-25E2044AF087}"/>
              </a:ext>
            </a:extLst>
          </p:cNvPr>
          <p:cNvSpPr txBox="1"/>
          <p:nvPr/>
        </p:nvSpPr>
        <p:spPr>
          <a:xfrm>
            <a:off x="6836778" y="2831271"/>
            <a:ext cx="1072730" cy="276999"/>
          </a:xfrm>
          <a:prstGeom prst="rect">
            <a:avLst/>
          </a:prstGeom>
          <a:noFill/>
        </p:spPr>
        <p:txBody>
          <a:bodyPr wrap="none" rtlCol="0">
            <a:spAutoFit/>
          </a:bodyPr>
          <a:lstStyle/>
          <a:p>
            <a:r>
              <a:rPr lang="en-US" sz="1200" dirty="0"/>
              <a:t>John </a:t>
            </a:r>
            <a:r>
              <a:rPr lang="en-US" sz="1200" dirty="0" err="1"/>
              <a:t>Carmello</a:t>
            </a:r>
            <a:endParaRPr lang="en-US" sz="1200" dirty="0"/>
          </a:p>
        </p:txBody>
      </p:sp>
      <p:sp>
        <p:nvSpPr>
          <p:cNvPr id="17" name="TextBox 16">
            <a:extLst>
              <a:ext uri="{FF2B5EF4-FFF2-40B4-BE49-F238E27FC236}">
                <a16:creationId xmlns:a16="http://schemas.microsoft.com/office/drawing/2014/main" id="{0B226977-C58C-44B6-87E5-AA7916552C05}"/>
              </a:ext>
            </a:extLst>
          </p:cNvPr>
          <p:cNvSpPr txBox="1"/>
          <p:nvPr/>
        </p:nvSpPr>
        <p:spPr>
          <a:xfrm>
            <a:off x="8429797" y="2748996"/>
            <a:ext cx="1033232" cy="369332"/>
          </a:xfrm>
          <a:prstGeom prst="rect">
            <a:avLst/>
          </a:prstGeom>
          <a:noFill/>
        </p:spPr>
        <p:txBody>
          <a:bodyPr wrap="none" rtlCol="0">
            <a:spAutoFit/>
          </a:bodyPr>
          <a:lstStyle/>
          <a:p>
            <a:r>
              <a:rPr lang="en-US" sz="1100" dirty="0"/>
              <a:t>Patricia</a:t>
            </a:r>
            <a:r>
              <a:rPr lang="en-US" dirty="0"/>
              <a:t> </a:t>
            </a:r>
            <a:r>
              <a:rPr lang="en-US" sz="1200" dirty="0"/>
              <a:t>Reilly</a:t>
            </a:r>
          </a:p>
        </p:txBody>
      </p:sp>
      <p:sp>
        <p:nvSpPr>
          <p:cNvPr id="19" name="TextBox 18">
            <a:extLst>
              <a:ext uri="{FF2B5EF4-FFF2-40B4-BE49-F238E27FC236}">
                <a16:creationId xmlns:a16="http://schemas.microsoft.com/office/drawing/2014/main" id="{EC573B5B-F686-4C97-ABE9-034D314D90D4}"/>
              </a:ext>
            </a:extLst>
          </p:cNvPr>
          <p:cNvSpPr txBox="1"/>
          <p:nvPr/>
        </p:nvSpPr>
        <p:spPr>
          <a:xfrm>
            <a:off x="10152026" y="2932016"/>
            <a:ext cx="808042" cy="276999"/>
          </a:xfrm>
          <a:prstGeom prst="rect">
            <a:avLst/>
          </a:prstGeom>
          <a:noFill/>
        </p:spPr>
        <p:txBody>
          <a:bodyPr wrap="none" rtlCol="0">
            <a:spAutoFit/>
          </a:bodyPr>
          <a:lstStyle/>
          <a:p>
            <a:r>
              <a:rPr lang="en-US" sz="1200" dirty="0"/>
              <a:t>Tony Tozzi</a:t>
            </a:r>
          </a:p>
        </p:txBody>
      </p:sp>
      <p:sp>
        <p:nvSpPr>
          <p:cNvPr id="21" name="TextBox 20">
            <a:extLst>
              <a:ext uri="{FF2B5EF4-FFF2-40B4-BE49-F238E27FC236}">
                <a16:creationId xmlns:a16="http://schemas.microsoft.com/office/drawing/2014/main" id="{CB756C31-2140-4512-B20F-E9777271B189}"/>
              </a:ext>
            </a:extLst>
          </p:cNvPr>
          <p:cNvSpPr txBox="1"/>
          <p:nvPr/>
        </p:nvSpPr>
        <p:spPr>
          <a:xfrm>
            <a:off x="5288430" y="4661132"/>
            <a:ext cx="998991" cy="261610"/>
          </a:xfrm>
          <a:prstGeom prst="rect">
            <a:avLst/>
          </a:prstGeom>
          <a:noFill/>
        </p:spPr>
        <p:txBody>
          <a:bodyPr wrap="none" rtlCol="0">
            <a:spAutoFit/>
          </a:bodyPr>
          <a:lstStyle/>
          <a:p>
            <a:r>
              <a:rPr lang="en-US" sz="1100" dirty="0"/>
              <a:t>Elbert Watson</a:t>
            </a:r>
          </a:p>
        </p:txBody>
      </p:sp>
      <p:sp>
        <p:nvSpPr>
          <p:cNvPr id="22" name="TextBox 21">
            <a:extLst>
              <a:ext uri="{FF2B5EF4-FFF2-40B4-BE49-F238E27FC236}">
                <a16:creationId xmlns:a16="http://schemas.microsoft.com/office/drawing/2014/main" id="{51DA801F-F836-4385-AADE-D9C18F39FD15}"/>
              </a:ext>
            </a:extLst>
          </p:cNvPr>
          <p:cNvSpPr txBox="1"/>
          <p:nvPr/>
        </p:nvSpPr>
        <p:spPr>
          <a:xfrm>
            <a:off x="7040693" y="4657946"/>
            <a:ext cx="784189" cy="261610"/>
          </a:xfrm>
          <a:prstGeom prst="rect">
            <a:avLst/>
          </a:prstGeom>
          <a:noFill/>
        </p:spPr>
        <p:txBody>
          <a:bodyPr wrap="none" rtlCol="0">
            <a:spAutoFit/>
          </a:bodyPr>
          <a:lstStyle/>
          <a:p>
            <a:r>
              <a:rPr lang="en-US" sz="1100" dirty="0"/>
              <a:t>John Cubit</a:t>
            </a:r>
          </a:p>
        </p:txBody>
      </p:sp>
      <p:sp>
        <p:nvSpPr>
          <p:cNvPr id="23" name="TextBox 22">
            <a:extLst>
              <a:ext uri="{FF2B5EF4-FFF2-40B4-BE49-F238E27FC236}">
                <a16:creationId xmlns:a16="http://schemas.microsoft.com/office/drawing/2014/main" id="{A0F76C1D-0BC6-403A-9D82-2F91C4834D1C}"/>
              </a:ext>
            </a:extLst>
          </p:cNvPr>
          <p:cNvSpPr txBox="1"/>
          <p:nvPr/>
        </p:nvSpPr>
        <p:spPr>
          <a:xfrm>
            <a:off x="8529498" y="4643462"/>
            <a:ext cx="894797" cy="261610"/>
          </a:xfrm>
          <a:prstGeom prst="rect">
            <a:avLst/>
          </a:prstGeom>
          <a:noFill/>
        </p:spPr>
        <p:txBody>
          <a:bodyPr wrap="none" rtlCol="0">
            <a:spAutoFit/>
          </a:bodyPr>
          <a:lstStyle/>
          <a:p>
            <a:r>
              <a:rPr lang="en-US" sz="1100" dirty="0"/>
              <a:t>Brian Barker</a:t>
            </a:r>
          </a:p>
        </p:txBody>
      </p:sp>
      <p:sp>
        <p:nvSpPr>
          <p:cNvPr id="25" name="TextBox 24">
            <a:extLst>
              <a:ext uri="{FF2B5EF4-FFF2-40B4-BE49-F238E27FC236}">
                <a16:creationId xmlns:a16="http://schemas.microsoft.com/office/drawing/2014/main" id="{15ABB63B-D476-49E1-B2E3-CC75DD74FBBC}"/>
              </a:ext>
            </a:extLst>
          </p:cNvPr>
          <p:cNvSpPr txBox="1"/>
          <p:nvPr/>
        </p:nvSpPr>
        <p:spPr>
          <a:xfrm>
            <a:off x="10072382" y="4662011"/>
            <a:ext cx="1096775" cy="261610"/>
          </a:xfrm>
          <a:prstGeom prst="rect">
            <a:avLst/>
          </a:prstGeom>
          <a:noFill/>
        </p:spPr>
        <p:txBody>
          <a:bodyPr wrap="none" rtlCol="0">
            <a:spAutoFit/>
          </a:bodyPr>
          <a:lstStyle/>
          <a:p>
            <a:r>
              <a:rPr lang="en-US" sz="1100" dirty="0"/>
              <a:t>Kate Hedgeman</a:t>
            </a:r>
          </a:p>
        </p:txBody>
      </p:sp>
      <p:sp>
        <p:nvSpPr>
          <p:cNvPr id="26" name="TextBox 25">
            <a:extLst>
              <a:ext uri="{FF2B5EF4-FFF2-40B4-BE49-F238E27FC236}">
                <a16:creationId xmlns:a16="http://schemas.microsoft.com/office/drawing/2014/main" id="{8E94E74D-6248-4101-88F2-C8DD0BAD5373}"/>
              </a:ext>
            </a:extLst>
          </p:cNvPr>
          <p:cNvSpPr txBox="1"/>
          <p:nvPr/>
        </p:nvSpPr>
        <p:spPr>
          <a:xfrm>
            <a:off x="5211566" y="6407156"/>
            <a:ext cx="1180131" cy="369332"/>
          </a:xfrm>
          <a:prstGeom prst="rect">
            <a:avLst/>
          </a:prstGeom>
          <a:noFill/>
        </p:spPr>
        <p:txBody>
          <a:bodyPr wrap="none" rtlCol="0">
            <a:spAutoFit/>
          </a:bodyPr>
          <a:lstStyle/>
          <a:p>
            <a:r>
              <a:rPr lang="en-US" sz="1100" dirty="0"/>
              <a:t>Krystina</a:t>
            </a:r>
            <a:r>
              <a:rPr lang="en-US" dirty="0"/>
              <a:t> </a:t>
            </a:r>
            <a:r>
              <a:rPr lang="en-US" sz="1100" dirty="0"/>
              <a:t>Marable</a:t>
            </a:r>
          </a:p>
        </p:txBody>
      </p:sp>
      <p:sp>
        <p:nvSpPr>
          <p:cNvPr id="28" name="TextBox 27">
            <a:extLst>
              <a:ext uri="{FF2B5EF4-FFF2-40B4-BE49-F238E27FC236}">
                <a16:creationId xmlns:a16="http://schemas.microsoft.com/office/drawing/2014/main" id="{70CAD9BA-CF17-41BF-91DE-E4C4F1774427}"/>
              </a:ext>
            </a:extLst>
          </p:cNvPr>
          <p:cNvSpPr txBox="1"/>
          <p:nvPr/>
        </p:nvSpPr>
        <p:spPr>
          <a:xfrm>
            <a:off x="6755857" y="6549319"/>
            <a:ext cx="1271502" cy="261610"/>
          </a:xfrm>
          <a:prstGeom prst="rect">
            <a:avLst/>
          </a:prstGeom>
          <a:noFill/>
        </p:spPr>
        <p:txBody>
          <a:bodyPr wrap="none" rtlCol="0">
            <a:spAutoFit/>
          </a:bodyPr>
          <a:lstStyle/>
          <a:p>
            <a:r>
              <a:rPr lang="en-US" sz="1100" dirty="0"/>
              <a:t>Jeanette Nicholson</a:t>
            </a:r>
          </a:p>
        </p:txBody>
      </p:sp>
      <p:sp>
        <p:nvSpPr>
          <p:cNvPr id="29" name="TextBox 28">
            <a:extLst>
              <a:ext uri="{FF2B5EF4-FFF2-40B4-BE49-F238E27FC236}">
                <a16:creationId xmlns:a16="http://schemas.microsoft.com/office/drawing/2014/main" id="{6FB8DC0D-ABCF-4975-B54F-33CF6DABFAC5}"/>
              </a:ext>
            </a:extLst>
          </p:cNvPr>
          <p:cNvSpPr txBox="1"/>
          <p:nvPr/>
        </p:nvSpPr>
        <p:spPr>
          <a:xfrm>
            <a:off x="8374591" y="6543618"/>
            <a:ext cx="1112805" cy="261610"/>
          </a:xfrm>
          <a:prstGeom prst="rect">
            <a:avLst/>
          </a:prstGeom>
          <a:noFill/>
        </p:spPr>
        <p:txBody>
          <a:bodyPr wrap="none" rtlCol="0">
            <a:spAutoFit/>
          </a:bodyPr>
          <a:lstStyle/>
          <a:p>
            <a:r>
              <a:rPr lang="en-US" sz="1100" dirty="0"/>
              <a:t>Suzanne </a:t>
            </a:r>
            <a:r>
              <a:rPr lang="en-US" sz="1100" dirty="0" err="1"/>
              <a:t>Spellen</a:t>
            </a:r>
            <a:endParaRPr lang="en-US" sz="1100" dirty="0"/>
          </a:p>
        </p:txBody>
      </p:sp>
      <p:sp>
        <p:nvSpPr>
          <p:cNvPr id="30" name="TextBox 29">
            <a:extLst>
              <a:ext uri="{FF2B5EF4-FFF2-40B4-BE49-F238E27FC236}">
                <a16:creationId xmlns:a16="http://schemas.microsoft.com/office/drawing/2014/main" id="{33E9C05E-795E-451C-818D-812217539E9B}"/>
              </a:ext>
            </a:extLst>
          </p:cNvPr>
          <p:cNvSpPr txBox="1"/>
          <p:nvPr/>
        </p:nvSpPr>
        <p:spPr>
          <a:xfrm>
            <a:off x="10163908" y="6524345"/>
            <a:ext cx="1083951" cy="261610"/>
          </a:xfrm>
          <a:prstGeom prst="rect">
            <a:avLst/>
          </a:prstGeom>
          <a:noFill/>
        </p:spPr>
        <p:txBody>
          <a:bodyPr wrap="none" rtlCol="0">
            <a:spAutoFit/>
          </a:bodyPr>
          <a:lstStyle/>
          <a:p>
            <a:r>
              <a:rPr lang="en-US" sz="1100" dirty="0"/>
              <a:t>Andrew Cooper</a:t>
            </a:r>
          </a:p>
        </p:txBody>
      </p:sp>
    </p:spTree>
    <p:extLst>
      <p:ext uri="{BB962C8B-B14F-4D97-AF65-F5344CB8AC3E}">
        <p14:creationId xmlns:p14="http://schemas.microsoft.com/office/powerpoint/2010/main" val="2983958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Rectangle 2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0BCA672-A396-4315-B492-5DFF13BC5116}"/>
              </a:ext>
            </a:extLst>
          </p:cNvPr>
          <p:cNvSpPr txBox="1"/>
          <p:nvPr/>
        </p:nvSpPr>
        <p:spPr>
          <a:xfrm>
            <a:off x="120769" y="586855"/>
            <a:ext cx="3914000" cy="5020151"/>
          </a:xfrm>
          <a:prstGeom prst="rect">
            <a:avLst/>
          </a:prstGeom>
        </p:spPr>
        <p:txBody>
          <a:bodyPr vert="horz" lIns="91440" tIns="45720" rIns="91440" bIns="45720" rtlCol="0" anchor="b">
            <a:normAutofit fontScale="92500" lnSpcReduction="20000"/>
          </a:bodyPr>
          <a:lstStyle/>
          <a:p>
            <a:pPr algn="r">
              <a:lnSpc>
                <a:spcPct val="90000"/>
              </a:lnSpc>
              <a:spcBef>
                <a:spcPct val="0"/>
              </a:spcBef>
              <a:spcAft>
                <a:spcPts val="600"/>
              </a:spcAft>
            </a:pPr>
            <a:r>
              <a:rPr lang="en-US" sz="4000" b="1" kern="1200" dirty="0">
                <a:solidFill>
                  <a:srgbClr val="FFFFFF"/>
                </a:solidFill>
                <a:latin typeface="+mj-lt"/>
                <a:ea typeface="+mj-ea"/>
                <a:cs typeface="+mj-cs"/>
              </a:rPr>
              <a:t>All Board of Directors meetings are open to the public.</a:t>
            </a:r>
          </a:p>
          <a:p>
            <a:pPr algn="r">
              <a:lnSpc>
                <a:spcPct val="90000"/>
              </a:lnSpc>
              <a:spcBef>
                <a:spcPct val="0"/>
              </a:spcBef>
              <a:spcAft>
                <a:spcPts val="600"/>
              </a:spcAft>
            </a:pPr>
            <a:endParaRPr lang="en-US" sz="4000" b="1" dirty="0">
              <a:solidFill>
                <a:srgbClr val="FFFFFF"/>
              </a:solidFill>
              <a:latin typeface="+mj-lt"/>
              <a:ea typeface="+mj-ea"/>
              <a:cs typeface="+mj-cs"/>
            </a:endParaRPr>
          </a:p>
          <a:p>
            <a:pPr algn="r">
              <a:lnSpc>
                <a:spcPct val="90000"/>
              </a:lnSpc>
              <a:spcBef>
                <a:spcPct val="0"/>
              </a:spcBef>
              <a:spcAft>
                <a:spcPts val="600"/>
              </a:spcAft>
            </a:pPr>
            <a:r>
              <a:rPr lang="en-US" sz="4000" b="1" kern="1200" dirty="0">
                <a:solidFill>
                  <a:srgbClr val="FFFFFF"/>
                </a:solidFill>
                <a:latin typeface="+mj-lt"/>
                <a:ea typeface="+mj-ea"/>
                <a:cs typeface="+mj-cs"/>
              </a:rPr>
              <a:t>A calendar of  meetings can be found on our website:</a:t>
            </a:r>
          </a:p>
          <a:p>
            <a:pPr algn="r">
              <a:lnSpc>
                <a:spcPct val="90000"/>
              </a:lnSpc>
              <a:spcBef>
                <a:spcPct val="0"/>
              </a:spcBef>
              <a:spcAft>
                <a:spcPts val="600"/>
              </a:spcAft>
            </a:pPr>
            <a:endParaRPr lang="en-US" sz="4000" b="1" kern="1200" dirty="0">
              <a:solidFill>
                <a:srgbClr val="FFFFFF"/>
              </a:solidFill>
              <a:latin typeface="+mj-lt"/>
              <a:ea typeface="+mj-ea"/>
              <a:cs typeface="+mj-cs"/>
            </a:endParaRPr>
          </a:p>
          <a:p>
            <a:pPr algn="r">
              <a:lnSpc>
                <a:spcPct val="90000"/>
              </a:lnSpc>
              <a:spcBef>
                <a:spcPct val="0"/>
              </a:spcBef>
              <a:spcAft>
                <a:spcPts val="600"/>
              </a:spcAft>
            </a:pPr>
            <a:r>
              <a:rPr lang="en-US" sz="2800" b="1" kern="1200" dirty="0">
                <a:solidFill>
                  <a:srgbClr val="FFFFFF"/>
                </a:solidFill>
                <a:latin typeface="+mj-lt"/>
                <a:ea typeface="+mj-ea"/>
                <a:cs typeface="+mj-cs"/>
              </a:rPr>
              <a:t>troycommunitylandbank.org</a:t>
            </a:r>
          </a:p>
        </p:txBody>
      </p:sp>
      <p:sp>
        <p:nvSpPr>
          <p:cNvPr id="2" name="TextBox 1">
            <a:extLst>
              <a:ext uri="{FF2B5EF4-FFF2-40B4-BE49-F238E27FC236}">
                <a16:creationId xmlns:a16="http://schemas.microsoft.com/office/drawing/2014/main" id="{FC69A97A-3B8D-40C6-88C1-CF9701A08D56}"/>
              </a:ext>
            </a:extLst>
          </p:cNvPr>
          <p:cNvSpPr txBox="1"/>
          <p:nvPr/>
        </p:nvSpPr>
        <p:spPr>
          <a:xfrm>
            <a:off x="4905046" y="230829"/>
            <a:ext cx="6779337" cy="1454237"/>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4400" b="1" dirty="0">
                <a:solidFill>
                  <a:schemeClr val="accent1">
                    <a:lumMod val="75000"/>
                  </a:schemeClr>
                </a:solidFill>
                <a:latin typeface="+mj-lt"/>
              </a:rPr>
              <a:t>BOARD OF DIRECTORS </a:t>
            </a:r>
          </a:p>
          <a:p>
            <a:pPr algn="ctr">
              <a:lnSpc>
                <a:spcPct val="90000"/>
              </a:lnSpc>
              <a:spcBef>
                <a:spcPct val="0"/>
              </a:spcBef>
              <a:spcAft>
                <a:spcPts val="600"/>
              </a:spcAft>
            </a:pPr>
            <a:r>
              <a:rPr lang="en-US" sz="4400" b="1" dirty="0">
                <a:solidFill>
                  <a:schemeClr val="accent1">
                    <a:lumMod val="75000"/>
                  </a:schemeClr>
                </a:solidFill>
                <a:latin typeface="+mj-lt"/>
              </a:rPr>
              <a:t>GENERAL MEETINGS 2021</a:t>
            </a:r>
          </a:p>
        </p:txBody>
      </p:sp>
      <p:sp>
        <p:nvSpPr>
          <p:cNvPr id="4" name="TextBox 3">
            <a:extLst>
              <a:ext uri="{FF2B5EF4-FFF2-40B4-BE49-F238E27FC236}">
                <a16:creationId xmlns:a16="http://schemas.microsoft.com/office/drawing/2014/main" id="{3A2B928D-157F-4360-8F4B-9D65FE02EAF1}"/>
              </a:ext>
            </a:extLst>
          </p:cNvPr>
          <p:cNvSpPr txBox="1"/>
          <p:nvPr/>
        </p:nvSpPr>
        <p:spPr>
          <a:xfrm>
            <a:off x="4622472" y="1771470"/>
            <a:ext cx="6981825" cy="5317359"/>
          </a:xfrm>
          <a:prstGeom prst="rect">
            <a:avLst/>
          </a:prstGeom>
          <a:noFill/>
        </p:spPr>
        <p:txBody>
          <a:bodyPr wrap="square" rtlCol="0" anchor="t">
            <a:noAutofit/>
          </a:bodyPr>
          <a:lstStyle/>
          <a:p>
            <a:pPr>
              <a:lnSpc>
                <a:spcPct val="90000"/>
              </a:lnSpc>
              <a:spcAft>
                <a:spcPts val="600"/>
              </a:spcAft>
            </a:pPr>
            <a:r>
              <a:rPr lang="en-US" sz="1400" b="1" dirty="0"/>
              <a:t>January 27</a:t>
            </a:r>
            <a:r>
              <a:rPr lang="en-US" sz="1400" dirty="0"/>
              <a:t>: Heather King, Suzanne </a:t>
            </a:r>
            <a:r>
              <a:rPr lang="en-US" sz="1400" dirty="0" err="1"/>
              <a:t>Spellen</a:t>
            </a:r>
            <a:r>
              <a:rPr lang="en-US" sz="1400" dirty="0"/>
              <a:t>, Jeanette Nicholson, Krystina Marable, Patricia Reilly, Andrew Cooper, John Cubit, John </a:t>
            </a:r>
            <a:r>
              <a:rPr lang="en-US" sz="1400" dirty="0" err="1"/>
              <a:t>Carmello</a:t>
            </a:r>
            <a:r>
              <a:rPr lang="en-US" sz="1400" dirty="0"/>
              <a:t>, Elbert Watson</a:t>
            </a:r>
          </a:p>
          <a:p>
            <a:pPr>
              <a:lnSpc>
                <a:spcPct val="90000"/>
              </a:lnSpc>
              <a:spcAft>
                <a:spcPts val="600"/>
              </a:spcAft>
            </a:pPr>
            <a:r>
              <a:rPr lang="en-US" sz="1400" b="1" dirty="0"/>
              <a:t>February 24</a:t>
            </a:r>
            <a:r>
              <a:rPr lang="en-US" sz="1400" dirty="0"/>
              <a:t>: Heather King, Suzanne </a:t>
            </a:r>
            <a:r>
              <a:rPr lang="en-US" sz="1400" dirty="0" err="1"/>
              <a:t>Spellen</a:t>
            </a:r>
            <a:r>
              <a:rPr lang="en-US" sz="1400" dirty="0"/>
              <a:t>, Brian Barker, Jeanette Nicholson, Krystina Marable, Patricia Reilly, Andrew Cooper, John Cubit, John </a:t>
            </a:r>
            <a:r>
              <a:rPr lang="en-US" sz="1400" dirty="0" err="1"/>
              <a:t>Carmello</a:t>
            </a:r>
            <a:r>
              <a:rPr lang="en-US" sz="1400" dirty="0"/>
              <a:t>, Elbert Watson</a:t>
            </a:r>
          </a:p>
          <a:p>
            <a:pPr>
              <a:lnSpc>
                <a:spcPct val="90000"/>
              </a:lnSpc>
              <a:spcAft>
                <a:spcPts val="600"/>
              </a:spcAft>
            </a:pPr>
            <a:r>
              <a:rPr lang="en-US" sz="1400" b="1" dirty="0"/>
              <a:t>March 3 Special Meeting</a:t>
            </a:r>
            <a:r>
              <a:rPr lang="en-US" sz="1400" dirty="0"/>
              <a:t>: Heather King, John </a:t>
            </a:r>
            <a:r>
              <a:rPr lang="en-US" sz="1400" dirty="0" err="1"/>
              <a:t>Carmello</a:t>
            </a:r>
            <a:r>
              <a:rPr lang="en-US" sz="1400" dirty="0"/>
              <a:t>, Andrew Cooper, Jeanette Nicholson, Elbert Watson, Patricia Reilly, Suzanne </a:t>
            </a:r>
            <a:r>
              <a:rPr lang="en-US" sz="1400" dirty="0" err="1"/>
              <a:t>Spellen</a:t>
            </a:r>
            <a:r>
              <a:rPr lang="en-US" sz="1400" dirty="0"/>
              <a:t>, Kristina Marable, Brian Barker</a:t>
            </a:r>
          </a:p>
          <a:p>
            <a:pPr>
              <a:lnSpc>
                <a:spcPct val="90000"/>
              </a:lnSpc>
              <a:spcAft>
                <a:spcPts val="600"/>
              </a:spcAft>
            </a:pPr>
            <a:r>
              <a:rPr lang="en-US" sz="1400" b="1" dirty="0"/>
              <a:t>March 31 Annual &amp; Monthly Meeting</a:t>
            </a:r>
            <a:r>
              <a:rPr lang="en-US" sz="1400" dirty="0"/>
              <a:t>: Heather King, Suzanne </a:t>
            </a:r>
            <a:r>
              <a:rPr lang="en-US" sz="1400" dirty="0" err="1"/>
              <a:t>Spellen</a:t>
            </a:r>
            <a:r>
              <a:rPr lang="en-US" sz="1400" dirty="0"/>
              <a:t>, Brian Barker, Jeanette Nicholson, Patricia Reilly, Andrew Cooper, John Cubit, John </a:t>
            </a:r>
            <a:r>
              <a:rPr lang="en-US" sz="1400" dirty="0" err="1"/>
              <a:t>Carmello</a:t>
            </a:r>
            <a:r>
              <a:rPr lang="en-US" sz="1400" dirty="0"/>
              <a:t>, Elbert Watson</a:t>
            </a:r>
          </a:p>
          <a:p>
            <a:pPr>
              <a:lnSpc>
                <a:spcPct val="90000"/>
              </a:lnSpc>
              <a:spcAft>
                <a:spcPts val="600"/>
              </a:spcAft>
            </a:pPr>
            <a:r>
              <a:rPr lang="en-US" sz="1400" b="1" dirty="0"/>
              <a:t>April 28</a:t>
            </a:r>
            <a:r>
              <a:rPr lang="en-US" sz="1400" dirty="0"/>
              <a:t>: Heather King, Suzanne </a:t>
            </a:r>
            <a:r>
              <a:rPr lang="en-US" sz="1400" dirty="0" err="1"/>
              <a:t>Spellen</a:t>
            </a:r>
            <a:r>
              <a:rPr lang="en-US" sz="1400" dirty="0"/>
              <a:t>, Jeanette Nicholson, Patricia Reilly, Andrew Cooper, John Cubit, John </a:t>
            </a:r>
            <a:r>
              <a:rPr lang="en-US" sz="1400" dirty="0" err="1"/>
              <a:t>Carmello</a:t>
            </a:r>
            <a:r>
              <a:rPr lang="en-US" sz="1400" dirty="0"/>
              <a:t>, Elbert Watson</a:t>
            </a:r>
          </a:p>
          <a:p>
            <a:pPr>
              <a:lnSpc>
                <a:spcPct val="90000"/>
              </a:lnSpc>
              <a:spcAft>
                <a:spcPts val="600"/>
              </a:spcAft>
            </a:pPr>
            <a:r>
              <a:rPr lang="en-US" sz="1400" b="1" dirty="0"/>
              <a:t>June 30: </a:t>
            </a:r>
            <a:r>
              <a:rPr lang="en-US" sz="1400" dirty="0"/>
              <a:t>Heather King, Suzanne </a:t>
            </a:r>
            <a:r>
              <a:rPr lang="en-US" sz="1400" dirty="0" err="1"/>
              <a:t>Spellen</a:t>
            </a:r>
            <a:r>
              <a:rPr lang="en-US" sz="1400" dirty="0"/>
              <a:t>, Jeanette Nicholson, Krystina Marable, Andrew Cooper, John Cubit, John </a:t>
            </a:r>
            <a:r>
              <a:rPr lang="en-US" sz="1400" dirty="0" err="1"/>
              <a:t>Carmello</a:t>
            </a:r>
            <a:r>
              <a:rPr lang="en-US" sz="1400" dirty="0"/>
              <a:t>, Elbert Watson</a:t>
            </a:r>
          </a:p>
          <a:p>
            <a:pPr>
              <a:lnSpc>
                <a:spcPct val="90000"/>
              </a:lnSpc>
              <a:spcAft>
                <a:spcPts val="600"/>
              </a:spcAft>
            </a:pPr>
            <a:r>
              <a:rPr lang="en-US" sz="1400" b="1" dirty="0"/>
              <a:t>September 22</a:t>
            </a:r>
            <a:r>
              <a:rPr lang="en-US" sz="1400" dirty="0"/>
              <a:t>: Heather King, Suzanne </a:t>
            </a:r>
            <a:r>
              <a:rPr lang="en-US" sz="1400" dirty="0" err="1"/>
              <a:t>Spellen</a:t>
            </a:r>
            <a:r>
              <a:rPr lang="en-US" sz="1400" dirty="0"/>
              <a:t>, Brian Barker, Jeanette Nicholson, Krystina Marable, Andrew Cooper, John Cubit, John </a:t>
            </a:r>
            <a:r>
              <a:rPr lang="en-US" sz="1400" dirty="0" err="1"/>
              <a:t>Carmello</a:t>
            </a:r>
            <a:r>
              <a:rPr lang="en-US" sz="1400" dirty="0"/>
              <a:t>, Elbert Watson</a:t>
            </a:r>
          </a:p>
          <a:p>
            <a:pPr>
              <a:lnSpc>
                <a:spcPct val="90000"/>
              </a:lnSpc>
              <a:spcAft>
                <a:spcPts val="600"/>
              </a:spcAft>
            </a:pPr>
            <a:r>
              <a:rPr lang="en-US" sz="1400" b="1" dirty="0"/>
              <a:t>October 29</a:t>
            </a:r>
            <a:r>
              <a:rPr lang="en-US" sz="1400" dirty="0"/>
              <a:t>: Suzanne </a:t>
            </a:r>
            <a:r>
              <a:rPr lang="en-US" sz="1400" dirty="0" err="1"/>
              <a:t>Spellen</a:t>
            </a:r>
            <a:r>
              <a:rPr lang="en-US" sz="1400" dirty="0"/>
              <a:t>, Brian Barker, Jeanette Nicholson, Krystina Marable, Patricia Reilly, Andrew Cooper, John Cubit, John </a:t>
            </a:r>
            <a:r>
              <a:rPr lang="en-US" sz="1400" dirty="0" err="1"/>
              <a:t>Carmello</a:t>
            </a:r>
            <a:r>
              <a:rPr lang="en-US" sz="1400" dirty="0"/>
              <a:t>, Elbert Watson</a:t>
            </a:r>
          </a:p>
          <a:p>
            <a:pPr>
              <a:lnSpc>
                <a:spcPct val="90000"/>
              </a:lnSpc>
              <a:spcAft>
                <a:spcPts val="600"/>
              </a:spcAft>
            </a:pPr>
            <a:r>
              <a:rPr lang="en-US" sz="1400" b="1" dirty="0"/>
              <a:t>November 10</a:t>
            </a:r>
            <a:r>
              <a:rPr lang="en-US" sz="1400" dirty="0"/>
              <a:t>: Heather King, Suzanne </a:t>
            </a:r>
            <a:r>
              <a:rPr lang="en-US" sz="1400" dirty="0" err="1"/>
              <a:t>Spellen</a:t>
            </a:r>
            <a:r>
              <a:rPr lang="en-US" sz="1400" dirty="0"/>
              <a:t>, Brian Barker, Jeanette Nicholson, Krystina Marable, Andrew Cooper, John Cubit, John </a:t>
            </a:r>
            <a:r>
              <a:rPr lang="en-US" sz="1400" dirty="0" err="1"/>
              <a:t>Carmello</a:t>
            </a:r>
            <a:r>
              <a:rPr lang="en-US" sz="1400" dirty="0"/>
              <a:t>, Elbert Watson</a:t>
            </a:r>
          </a:p>
          <a:p>
            <a:pPr>
              <a:lnSpc>
                <a:spcPct val="90000"/>
              </a:lnSpc>
              <a:spcAft>
                <a:spcPts val="600"/>
              </a:spcAft>
            </a:pPr>
            <a:r>
              <a:rPr lang="en-US" sz="1400" b="1" dirty="0"/>
              <a:t>December 22</a:t>
            </a:r>
            <a:r>
              <a:rPr lang="en-US" sz="1400" dirty="0"/>
              <a:t>:  Heather King, Suzanne </a:t>
            </a:r>
            <a:r>
              <a:rPr lang="en-US" sz="1400" dirty="0" err="1"/>
              <a:t>Spellen</a:t>
            </a:r>
            <a:r>
              <a:rPr lang="en-US" sz="1400" dirty="0"/>
              <a:t>, Brian Barker, Elbert Watson, Jeanette Nicholson, Andrew Cooper, John Cubit, Kristina Marable, Patricia Reilly</a:t>
            </a:r>
          </a:p>
        </p:txBody>
      </p:sp>
    </p:spTree>
    <p:extLst>
      <p:ext uri="{BB962C8B-B14F-4D97-AF65-F5344CB8AC3E}">
        <p14:creationId xmlns:p14="http://schemas.microsoft.com/office/powerpoint/2010/main" val="2134810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A209F5-BBA0-44B5-8DC4-A0E4E43C85E5}"/>
              </a:ext>
            </a:extLst>
          </p:cNvPr>
          <p:cNvSpPr txBox="1"/>
          <p:nvPr/>
        </p:nvSpPr>
        <p:spPr>
          <a:xfrm>
            <a:off x="765378" y="1181625"/>
            <a:ext cx="4774288" cy="5201424"/>
          </a:xfrm>
          <a:prstGeom prst="rect">
            <a:avLst/>
          </a:prstGeom>
          <a:noFill/>
        </p:spPr>
        <p:txBody>
          <a:bodyPr wrap="square">
            <a:spAutoFit/>
          </a:bodyPr>
          <a:lstStyle/>
          <a:p>
            <a:pPr algn="ctr"/>
            <a:r>
              <a:rPr lang="en-US" sz="1400" b="1" dirty="0"/>
              <a:t>Executive Committee</a:t>
            </a:r>
          </a:p>
          <a:p>
            <a:pPr algn="ctr"/>
            <a:r>
              <a:rPr lang="en-US" sz="1400" b="1" dirty="0"/>
              <a:t>Met: Jan 20, Feb 9, Mar 23, Apr 13, May 11, Jun 8,</a:t>
            </a:r>
          </a:p>
          <a:p>
            <a:pPr algn="ctr"/>
            <a:r>
              <a:rPr lang="en-US" sz="1400" b="1" dirty="0"/>
              <a:t> July 13, Aug 10, Sep 14, Oct 19 and Dec 21</a:t>
            </a:r>
          </a:p>
          <a:p>
            <a:pPr algn="ctr"/>
            <a:r>
              <a:rPr lang="en-US" sz="1400" b="1" dirty="0">
                <a:solidFill>
                  <a:schemeClr val="accent5">
                    <a:lumMod val="50000"/>
                  </a:schemeClr>
                </a:solidFill>
              </a:rPr>
              <a:t>Heather King, Chair</a:t>
            </a:r>
          </a:p>
          <a:p>
            <a:pPr algn="ctr"/>
            <a:r>
              <a:rPr lang="en-US" sz="1400" b="1" dirty="0">
                <a:solidFill>
                  <a:schemeClr val="accent5">
                    <a:lumMod val="50000"/>
                  </a:schemeClr>
                </a:solidFill>
              </a:rPr>
              <a:t>Brian Barker, Member</a:t>
            </a:r>
          </a:p>
          <a:p>
            <a:pPr algn="ctr"/>
            <a:r>
              <a:rPr lang="en-US" sz="1400" b="1" dirty="0">
                <a:solidFill>
                  <a:schemeClr val="accent5">
                    <a:lumMod val="50000"/>
                  </a:schemeClr>
                </a:solidFill>
              </a:rPr>
              <a:t>Suzanne </a:t>
            </a:r>
            <a:r>
              <a:rPr lang="en-US" sz="1400" b="1" dirty="0" err="1">
                <a:solidFill>
                  <a:schemeClr val="accent5">
                    <a:lumMod val="50000"/>
                  </a:schemeClr>
                </a:solidFill>
              </a:rPr>
              <a:t>Spellen</a:t>
            </a:r>
            <a:r>
              <a:rPr lang="en-US" sz="1400" b="1" dirty="0">
                <a:solidFill>
                  <a:schemeClr val="accent5">
                    <a:lumMod val="50000"/>
                  </a:schemeClr>
                </a:solidFill>
              </a:rPr>
              <a:t>, Member</a:t>
            </a:r>
          </a:p>
          <a:p>
            <a:pPr algn="ctr"/>
            <a:r>
              <a:rPr lang="en-US" sz="1400" b="1" dirty="0">
                <a:solidFill>
                  <a:schemeClr val="accent5">
                    <a:lumMod val="50000"/>
                  </a:schemeClr>
                </a:solidFill>
              </a:rPr>
              <a:t>Elbert Watson, Member</a:t>
            </a:r>
          </a:p>
          <a:p>
            <a:pPr algn="ctr"/>
            <a:endParaRPr lang="en-US" sz="1400" b="1" dirty="0"/>
          </a:p>
          <a:p>
            <a:pPr algn="ctr"/>
            <a:r>
              <a:rPr lang="en-US" sz="1400" b="1" dirty="0"/>
              <a:t>Finance Committee</a:t>
            </a:r>
          </a:p>
          <a:p>
            <a:pPr algn="ctr"/>
            <a:r>
              <a:rPr lang="en-US" sz="1400" b="1" dirty="0"/>
              <a:t>Met:  Mar 22, Jun 22, Sep 21 and Oct 27</a:t>
            </a:r>
          </a:p>
          <a:p>
            <a:pPr algn="ctr"/>
            <a:r>
              <a:rPr lang="en-US" sz="1400" b="1" dirty="0">
                <a:solidFill>
                  <a:schemeClr val="accent5">
                    <a:lumMod val="50000"/>
                  </a:schemeClr>
                </a:solidFill>
              </a:rPr>
              <a:t>Elbert Watson, Chair</a:t>
            </a:r>
          </a:p>
          <a:p>
            <a:pPr algn="ctr"/>
            <a:r>
              <a:rPr lang="en-US" sz="1400" b="1" dirty="0">
                <a:solidFill>
                  <a:schemeClr val="accent5">
                    <a:lumMod val="50000"/>
                  </a:schemeClr>
                </a:solidFill>
              </a:rPr>
              <a:t>John </a:t>
            </a:r>
            <a:r>
              <a:rPr lang="en-US" sz="1400" b="1" dirty="0" err="1">
                <a:solidFill>
                  <a:schemeClr val="accent5">
                    <a:lumMod val="50000"/>
                  </a:schemeClr>
                </a:solidFill>
              </a:rPr>
              <a:t>Carmello</a:t>
            </a:r>
            <a:r>
              <a:rPr lang="en-US" sz="1400" b="1" dirty="0">
                <a:solidFill>
                  <a:schemeClr val="accent5">
                    <a:lumMod val="50000"/>
                  </a:schemeClr>
                </a:solidFill>
              </a:rPr>
              <a:t>, Member</a:t>
            </a:r>
          </a:p>
          <a:p>
            <a:pPr algn="ctr"/>
            <a:r>
              <a:rPr lang="en-US" sz="1400" b="1" dirty="0">
                <a:solidFill>
                  <a:schemeClr val="accent5">
                    <a:lumMod val="50000"/>
                  </a:schemeClr>
                </a:solidFill>
              </a:rPr>
              <a:t>John Cubit, Member</a:t>
            </a:r>
          </a:p>
          <a:p>
            <a:pPr algn="ctr"/>
            <a:endParaRPr lang="en-US" sz="1400" b="1" dirty="0">
              <a:solidFill>
                <a:schemeClr val="accent5">
                  <a:lumMod val="50000"/>
                </a:schemeClr>
              </a:solidFill>
            </a:endParaRPr>
          </a:p>
          <a:p>
            <a:pPr algn="ctr"/>
            <a:r>
              <a:rPr lang="en-US" sz="1400" b="1" dirty="0"/>
              <a:t>Marketing Committee</a:t>
            </a:r>
          </a:p>
          <a:p>
            <a:pPr algn="ctr"/>
            <a:r>
              <a:rPr lang="en-US" sz="1400" b="1" dirty="0"/>
              <a:t>Met: Jan 13,  Feb 5, Apr 27, </a:t>
            </a:r>
          </a:p>
          <a:p>
            <a:pPr algn="ctr"/>
            <a:r>
              <a:rPr lang="en-US" sz="1400" b="1" dirty="0"/>
              <a:t>July 23 and Sep 27</a:t>
            </a:r>
          </a:p>
          <a:p>
            <a:pPr algn="ctr"/>
            <a:r>
              <a:rPr lang="en-US" sz="1400" b="1" dirty="0">
                <a:solidFill>
                  <a:schemeClr val="accent5">
                    <a:lumMod val="50000"/>
                  </a:schemeClr>
                </a:solidFill>
              </a:rPr>
              <a:t>Suzanne </a:t>
            </a:r>
            <a:r>
              <a:rPr lang="en-US" sz="1400" b="1" dirty="0" err="1">
                <a:solidFill>
                  <a:schemeClr val="accent5">
                    <a:lumMod val="50000"/>
                  </a:schemeClr>
                </a:solidFill>
              </a:rPr>
              <a:t>Spellen</a:t>
            </a:r>
            <a:r>
              <a:rPr lang="en-US" sz="1400" b="1" dirty="0">
                <a:solidFill>
                  <a:schemeClr val="accent5">
                    <a:lumMod val="50000"/>
                  </a:schemeClr>
                </a:solidFill>
              </a:rPr>
              <a:t>, Chair</a:t>
            </a:r>
          </a:p>
          <a:p>
            <a:pPr algn="ctr"/>
            <a:r>
              <a:rPr lang="en-US" sz="1400" b="1" dirty="0">
                <a:solidFill>
                  <a:schemeClr val="accent5">
                    <a:lumMod val="50000"/>
                  </a:schemeClr>
                </a:solidFill>
              </a:rPr>
              <a:t>Andrew Cooper, Member</a:t>
            </a:r>
          </a:p>
          <a:p>
            <a:pPr algn="ctr"/>
            <a:r>
              <a:rPr lang="en-US" sz="1400" b="1" dirty="0">
                <a:solidFill>
                  <a:schemeClr val="accent5">
                    <a:lumMod val="50000"/>
                  </a:schemeClr>
                </a:solidFill>
              </a:rPr>
              <a:t>Jeanette Nicholson, Member</a:t>
            </a:r>
          </a:p>
          <a:p>
            <a:pPr algn="ctr"/>
            <a:endParaRPr lang="en-US" sz="1600" b="1" dirty="0">
              <a:solidFill>
                <a:schemeClr val="accent5">
                  <a:lumMod val="50000"/>
                </a:schemeClr>
              </a:solidFill>
            </a:endParaRPr>
          </a:p>
          <a:p>
            <a:pPr algn="ctr"/>
            <a:endParaRPr lang="en-US" b="1" dirty="0"/>
          </a:p>
          <a:p>
            <a:pPr algn="ctr"/>
            <a:endParaRPr lang="en-US" b="1" dirty="0"/>
          </a:p>
        </p:txBody>
      </p:sp>
      <p:pic>
        <p:nvPicPr>
          <p:cNvPr id="4" name="Picture 3" descr="A picture containing outdoor, tree, road, car&#10;&#10;Description automatically generated">
            <a:extLst>
              <a:ext uri="{FF2B5EF4-FFF2-40B4-BE49-F238E27FC236}">
                <a16:creationId xmlns:a16="http://schemas.microsoft.com/office/drawing/2014/main" id="{24F19A0C-6AC9-470F-A476-0E8DD8DA08E9}"/>
              </a:ext>
            </a:extLst>
          </p:cNvPr>
          <p:cNvPicPr>
            <a:picLocks noChangeAspect="1"/>
          </p:cNvPicPr>
          <p:nvPr/>
        </p:nvPicPr>
        <p:blipFill>
          <a:blip r:embed="rId2">
            <a:alphaModFix amt="19000"/>
            <a:extLst>
              <a:ext uri="{28A0092B-C50C-407E-A947-70E740481C1C}">
                <a14:useLocalDpi xmlns:a14="http://schemas.microsoft.com/office/drawing/2010/main" val="0"/>
              </a:ext>
            </a:extLst>
          </a:blip>
          <a:stretch>
            <a:fillRect/>
          </a:stretch>
        </p:blipFill>
        <p:spPr>
          <a:xfrm>
            <a:off x="-39914" y="-8626"/>
            <a:ext cx="12271827" cy="6858000"/>
          </a:xfrm>
          <a:prstGeom prst="rect">
            <a:avLst/>
          </a:prstGeom>
        </p:spPr>
      </p:pic>
      <p:sp>
        <p:nvSpPr>
          <p:cNvPr id="5" name="TextBox 4">
            <a:extLst>
              <a:ext uri="{FF2B5EF4-FFF2-40B4-BE49-F238E27FC236}">
                <a16:creationId xmlns:a16="http://schemas.microsoft.com/office/drawing/2014/main" id="{5645E22F-AED3-4CB8-B297-9B59B6AE9DF0}"/>
              </a:ext>
            </a:extLst>
          </p:cNvPr>
          <p:cNvSpPr txBox="1"/>
          <p:nvPr/>
        </p:nvSpPr>
        <p:spPr>
          <a:xfrm>
            <a:off x="6652336" y="1086502"/>
            <a:ext cx="5134120" cy="5509200"/>
          </a:xfrm>
          <a:prstGeom prst="rect">
            <a:avLst/>
          </a:prstGeom>
          <a:noFill/>
        </p:spPr>
        <p:txBody>
          <a:bodyPr wrap="square" rtlCol="0">
            <a:spAutoFit/>
          </a:bodyPr>
          <a:lstStyle/>
          <a:p>
            <a:pPr algn="ctr"/>
            <a:r>
              <a:rPr lang="en-US" b="1" dirty="0"/>
              <a:t>Acquisition-Disposition Committee</a:t>
            </a:r>
          </a:p>
          <a:p>
            <a:pPr algn="ctr"/>
            <a:r>
              <a:rPr lang="en-US" sz="1400" b="1" dirty="0"/>
              <a:t>Met: Jan 20, Feb 9, Mar 23, Apr 13, May 11, Jun 8, </a:t>
            </a:r>
          </a:p>
          <a:p>
            <a:pPr algn="ctr"/>
            <a:r>
              <a:rPr lang="en-US" sz="1400" b="1" dirty="0"/>
              <a:t>June 11 (Special Meeting) Jul 13, Aug 10, Sep 14, </a:t>
            </a:r>
          </a:p>
          <a:p>
            <a:pPr algn="ctr"/>
            <a:r>
              <a:rPr lang="en-US" sz="1400" b="1" dirty="0"/>
              <a:t>Oct 19, Nov 16 and Dec 21 </a:t>
            </a:r>
          </a:p>
          <a:p>
            <a:pPr algn="ctr"/>
            <a:r>
              <a:rPr lang="en-US" sz="1400" b="1" dirty="0">
                <a:solidFill>
                  <a:schemeClr val="accent5">
                    <a:lumMod val="50000"/>
                  </a:schemeClr>
                </a:solidFill>
              </a:rPr>
              <a:t>Brian Barker, Chair</a:t>
            </a:r>
          </a:p>
          <a:p>
            <a:pPr algn="ctr"/>
            <a:r>
              <a:rPr lang="en-US" sz="1400" b="1" dirty="0">
                <a:solidFill>
                  <a:schemeClr val="accent5">
                    <a:lumMod val="50000"/>
                  </a:schemeClr>
                </a:solidFill>
              </a:rPr>
              <a:t>Heather King, Member</a:t>
            </a:r>
          </a:p>
          <a:p>
            <a:pPr algn="ctr"/>
            <a:r>
              <a:rPr lang="en-US" sz="1400" b="1" dirty="0">
                <a:solidFill>
                  <a:schemeClr val="accent5">
                    <a:lumMod val="50000"/>
                  </a:schemeClr>
                </a:solidFill>
              </a:rPr>
              <a:t>Jeanette Nicholson, Member</a:t>
            </a:r>
          </a:p>
          <a:p>
            <a:pPr algn="ctr"/>
            <a:r>
              <a:rPr lang="en-US" sz="1400" b="1" dirty="0">
                <a:solidFill>
                  <a:schemeClr val="accent5">
                    <a:lumMod val="50000"/>
                  </a:schemeClr>
                </a:solidFill>
              </a:rPr>
              <a:t>Elbert Watson, Member</a:t>
            </a:r>
          </a:p>
          <a:p>
            <a:pPr algn="ctr"/>
            <a:endParaRPr lang="en-US" sz="1400" dirty="0"/>
          </a:p>
          <a:p>
            <a:pPr algn="ctr"/>
            <a:r>
              <a:rPr lang="en-US" sz="1400" b="1" dirty="0"/>
              <a:t>Governance Committee</a:t>
            </a:r>
          </a:p>
          <a:p>
            <a:pPr algn="ctr"/>
            <a:r>
              <a:rPr lang="en-US" sz="1400" b="1" dirty="0">
                <a:solidFill>
                  <a:schemeClr val="accent5">
                    <a:lumMod val="50000"/>
                  </a:schemeClr>
                </a:solidFill>
              </a:rPr>
              <a:t>Heather King, Chair</a:t>
            </a:r>
          </a:p>
          <a:p>
            <a:pPr algn="ctr"/>
            <a:r>
              <a:rPr lang="en-US" sz="1400" b="1" dirty="0">
                <a:solidFill>
                  <a:schemeClr val="accent5">
                    <a:lumMod val="50000"/>
                  </a:schemeClr>
                </a:solidFill>
              </a:rPr>
              <a:t>John </a:t>
            </a:r>
            <a:r>
              <a:rPr lang="en-US" sz="1400" b="1" dirty="0" err="1">
                <a:solidFill>
                  <a:schemeClr val="accent5">
                    <a:lumMod val="50000"/>
                  </a:schemeClr>
                </a:solidFill>
              </a:rPr>
              <a:t>Carmello</a:t>
            </a:r>
            <a:r>
              <a:rPr lang="en-US" sz="1400" b="1" dirty="0">
                <a:solidFill>
                  <a:schemeClr val="accent5">
                    <a:lumMod val="50000"/>
                  </a:schemeClr>
                </a:solidFill>
              </a:rPr>
              <a:t>, Member</a:t>
            </a:r>
          </a:p>
          <a:p>
            <a:pPr algn="ctr"/>
            <a:endParaRPr lang="en-US" sz="1400" dirty="0"/>
          </a:p>
          <a:p>
            <a:pPr algn="ctr"/>
            <a:r>
              <a:rPr lang="en-US" sz="1400" b="1" dirty="0"/>
              <a:t>Audit Committee</a:t>
            </a:r>
          </a:p>
          <a:p>
            <a:pPr algn="ctr"/>
            <a:r>
              <a:rPr lang="en-US" sz="1400" b="1" dirty="0">
                <a:solidFill>
                  <a:schemeClr val="accent5">
                    <a:lumMod val="50000"/>
                  </a:schemeClr>
                </a:solidFill>
              </a:rPr>
              <a:t>Heather King, Member</a:t>
            </a:r>
          </a:p>
          <a:p>
            <a:pPr algn="ctr"/>
            <a:r>
              <a:rPr lang="en-US" sz="1400" b="1" dirty="0">
                <a:solidFill>
                  <a:schemeClr val="accent5">
                    <a:lumMod val="50000"/>
                  </a:schemeClr>
                </a:solidFill>
              </a:rPr>
              <a:t>Andrew Cooper, Member</a:t>
            </a:r>
          </a:p>
          <a:p>
            <a:endParaRPr lang="en-US" sz="1400" dirty="0"/>
          </a:p>
          <a:p>
            <a:pPr algn="ctr"/>
            <a:r>
              <a:rPr lang="en-US" sz="1400" b="1" dirty="0"/>
              <a:t>Hiring Committee</a:t>
            </a:r>
          </a:p>
          <a:p>
            <a:pPr algn="ctr"/>
            <a:r>
              <a:rPr lang="en-US" sz="1400" b="1" dirty="0">
                <a:solidFill>
                  <a:schemeClr val="accent5">
                    <a:lumMod val="50000"/>
                  </a:schemeClr>
                </a:solidFill>
              </a:rPr>
              <a:t>Andrew Cooper, Member</a:t>
            </a:r>
          </a:p>
          <a:p>
            <a:pPr algn="ctr"/>
            <a:r>
              <a:rPr lang="en-US" sz="1400" b="1" dirty="0">
                <a:solidFill>
                  <a:schemeClr val="accent5">
                    <a:lumMod val="50000"/>
                  </a:schemeClr>
                </a:solidFill>
              </a:rPr>
              <a:t>Heather King, Member</a:t>
            </a:r>
          </a:p>
          <a:p>
            <a:pPr algn="ctr"/>
            <a:r>
              <a:rPr lang="en-US" sz="1400" b="1" dirty="0">
                <a:solidFill>
                  <a:schemeClr val="accent5">
                    <a:lumMod val="50000"/>
                  </a:schemeClr>
                </a:solidFill>
              </a:rPr>
              <a:t>Suzanne </a:t>
            </a:r>
            <a:r>
              <a:rPr lang="en-US" sz="1400" b="1" dirty="0" err="1">
                <a:solidFill>
                  <a:schemeClr val="accent5">
                    <a:lumMod val="50000"/>
                  </a:schemeClr>
                </a:solidFill>
              </a:rPr>
              <a:t>Spellen</a:t>
            </a:r>
            <a:r>
              <a:rPr lang="en-US" sz="1400" b="1" dirty="0">
                <a:solidFill>
                  <a:schemeClr val="accent5">
                    <a:lumMod val="50000"/>
                  </a:schemeClr>
                </a:solidFill>
              </a:rPr>
              <a:t>, Member</a:t>
            </a:r>
          </a:p>
          <a:p>
            <a:endParaRPr lang="en-US" dirty="0"/>
          </a:p>
          <a:p>
            <a:endParaRPr lang="en-US" dirty="0"/>
          </a:p>
          <a:p>
            <a:endParaRPr lang="en-US" dirty="0"/>
          </a:p>
        </p:txBody>
      </p:sp>
      <p:sp>
        <p:nvSpPr>
          <p:cNvPr id="6" name="TextBox 5">
            <a:extLst>
              <a:ext uri="{FF2B5EF4-FFF2-40B4-BE49-F238E27FC236}">
                <a16:creationId xmlns:a16="http://schemas.microsoft.com/office/drawing/2014/main" id="{3AB2EAD4-F124-4057-9145-2E2D58AD07EA}"/>
              </a:ext>
            </a:extLst>
          </p:cNvPr>
          <p:cNvSpPr txBox="1"/>
          <p:nvPr/>
        </p:nvSpPr>
        <p:spPr>
          <a:xfrm>
            <a:off x="1253876" y="178264"/>
            <a:ext cx="9644332" cy="769441"/>
          </a:xfrm>
          <a:prstGeom prst="rect">
            <a:avLst/>
          </a:prstGeom>
          <a:noFill/>
        </p:spPr>
        <p:txBody>
          <a:bodyPr wrap="square" rtlCol="0">
            <a:spAutoFit/>
          </a:bodyPr>
          <a:lstStyle/>
          <a:p>
            <a:pPr algn="ctr"/>
            <a:r>
              <a:rPr lang="en-US" sz="4400" b="1" dirty="0">
                <a:solidFill>
                  <a:schemeClr val="accent5">
                    <a:lumMod val="50000"/>
                  </a:schemeClr>
                </a:solidFill>
              </a:rPr>
              <a:t>BOARD</a:t>
            </a:r>
            <a:r>
              <a:rPr lang="en-US" sz="4000" b="1" dirty="0">
                <a:solidFill>
                  <a:schemeClr val="accent5">
                    <a:lumMod val="50000"/>
                  </a:schemeClr>
                </a:solidFill>
              </a:rPr>
              <a:t> COMMITTEES</a:t>
            </a:r>
          </a:p>
        </p:txBody>
      </p:sp>
      <p:sp>
        <p:nvSpPr>
          <p:cNvPr id="7" name="Rectangle 6">
            <a:extLst>
              <a:ext uri="{FF2B5EF4-FFF2-40B4-BE49-F238E27FC236}">
                <a16:creationId xmlns:a16="http://schemas.microsoft.com/office/drawing/2014/main" id="{BFB8E4C2-C57E-490D-A306-05A3A0B1882D}"/>
              </a:ext>
            </a:extLst>
          </p:cNvPr>
          <p:cNvSpPr/>
          <p:nvPr/>
        </p:nvSpPr>
        <p:spPr>
          <a:xfrm>
            <a:off x="-79828" y="6029864"/>
            <a:ext cx="12311741" cy="891956"/>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2">
                    <a:lumMod val="50000"/>
                  </a:schemeClr>
                </a:solidFill>
              </a:ln>
              <a:solidFill>
                <a:schemeClr val="tx1">
                  <a:lumMod val="75000"/>
                  <a:lumOff val="25000"/>
                </a:schemeClr>
              </a:solidFill>
            </a:endParaRPr>
          </a:p>
        </p:txBody>
      </p:sp>
    </p:spTree>
    <p:extLst>
      <p:ext uri="{BB962C8B-B14F-4D97-AF65-F5344CB8AC3E}">
        <p14:creationId xmlns:p14="http://schemas.microsoft.com/office/powerpoint/2010/main" val="4059541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715F9-AB7E-400F-AEB8-05D22F13D7B0}"/>
              </a:ext>
            </a:extLst>
          </p:cNvPr>
          <p:cNvSpPr>
            <a:spLocks noGrp="1"/>
          </p:cNvSpPr>
          <p:nvPr>
            <p:ph type="title"/>
          </p:nvPr>
        </p:nvSpPr>
        <p:spPr>
          <a:xfrm>
            <a:off x="5080934" y="221862"/>
            <a:ext cx="6586491" cy="1286160"/>
          </a:xfrm>
        </p:spPr>
        <p:txBody>
          <a:bodyPr anchor="b">
            <a:normAutofit/>
          </a:bodyPr>
          <a:lstStyle/>
          <a:p>
            <a:pPr algn="ctr"/>
            <a:r>
              <a:rPr lang="en-US" b="1" dirty="0">
                <a:solidFill>
                  <a:schemeClr val="accent1">
                    <a:lumMod val="75000"/>
                  </a:schemeClr>
                </a:solidFill>
              </a:rPr>
              <a:t>2021 Accomplishments</a:t>
            </a:r>
          </a:p>
        </p:txBody>
      </p:sp>
      <p:sp>
        <p:nvSpPr>
          <p:cNvPr id="3" name="Content Placeholder 2">
            <a:extLst>
              <a:ext uri="{FF2B5EF4-FFF2-40B4-BE49-F238E27FC236}">
                <a16:creationId xmlns:a16="http://schemas.microsoft.com/office/drawing/2014/main" id="{A0D10880-7F85-4D92-85D9-333B4B6D093B}"/>
              </a:ext>
            </a:extLst>
          </p:cNvPr>
          <p:cNvSpPr>
            <a:spLocks noGrp="1"/>
          </p:cNvSpPr>
          <p:nvPr>
            <p:ph idx="1"/>
          </p:nvPr>
        </p:nvSpPr>
        <p:spPr>
          <a:xfrm>
            <a:off x="5221692" y="2115117"/>
            <a:ext cx="6970308" cy="4543193"/>
          </a:xfrm>
        </p:spPr>
        <p:txBody>
          <a:bodyPr>
            <a:normAutofit/>
          </a:bodyPr>
          <a:lstStyle/>
          <a:p>
            <a:pPr lvl="1"/>
            <a:endParaRPr lang="en-US" sz="2000" dirty="0"/>
          </a:p>
          <a:p>
            <a:pPr lvl="1"/>
            <a:r>
              <a:rPr lang="en-US" dirty="0"/>
              <a:t>Developed and provided outreach and education webinars to potential developers and buyers</a:t>
            </a:r>
          </a:p>
          <a:p>
            <a:pPr lvl="1"/>
            <a:r>
              <a:rPr lang="en-US" dirty="0"/>
              <a:t>Continued forward with rehabilitation projects</a:t>
            </a:r>
          </a:p>
          <a:p>
            <a:pPr lvl="1"/>
            <a:r>
              <a:rPr lang="en-US" dirty="0"/>
              <a:t>Reclaimed properties that were not moving forward </a:t>
            </a:r>
          </a:p>
          <a:p>
            <a:pPr lvl="1"/>
            <a:r>
              <a:rPr lang="en-US" dirty="0"/>
              <a:t>Joined forces with the City, Habitat for Humanity and Troy Housing Authority to create a North Central  Redevelopment and Renovation Plan</a:t>
            </a:r>
          </a:p>
          <a:p>
            <a:pPr lvl="1"/>
            <a:r>
              <a:rPr lang="en-US" dirty="0"/>
              <a:t>Completed significant predevelopment work for a Legacy Cities grant application to NYS for 9 new homeowner buildings in 2022</a:t>
            </a:r>
          </a:p>
        </p:txBody>
      </p:sp>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CC88E"/>
            </a:solidFill>
          </a:ln>
        </p:spPr>
        <p:style>
          <a:lnRef idx="1">
            <a:schemeClr val="accent1"/>
          </a:lnRef>
          <a:fillRef idx="0">
            <a:schemeClr val="accent1"/>
          </a:fillRef>
          <a:effectRef idx="0">
            <a:schemeClr val="accent1"/>
          </a:effectRef>
          <a:fontRef idx="minor">
            <a:schemeClr val="tx1"/>
          </a:fontRef>
        </p:style>
      </p:cxnSp>
      <p:pic>
        <p:nvPicPr>
          <p:cNvPr id="6" name="Picture 5" descr="A brick building with a car parked in front of it&#10;&#10;Description automatically generated with medium confidence">
            <a:extLst>
              <a:ext uri="{FF2B5EF4-FFF2-40B4-BE49-F238E27FC236}">
                <a16:creationId xmlns:a16="http://schemas.microsoft.com/office/drawing/2014/main" id="{D270CA00-0159-4146-853E-EAE8C51881C6}"/>
              </a:ext>
            </a:extLst>
          </p:cNvPr>
          <p:cNvPicPr>
            <a:picLocks noChangeAspect="1"/>
          </p:cNvPicPr>
          <p:nvPr/>
        </p:nvPicPr>
        <p:blipFill rotWithShape="1">
          <a:blip r:embed="rId2">
            <a:extLst>
              <a:ext uri="{28A0092B-C50C-407E-A947-70E740481C1C}">
                <a14:useLocalDpi xmlns:a14="http://schemas.microsoft.com/office/drawing/2010/main" val="0"/>
              </a:ext>
            </a:extLst>
          </a:blip>
          <a:srcRect l="12212" t="1078" r="18788"/>
          <a:stretch/>
        </p:blipFill>
        <p:spPr>
          <a:xfrm>
            <a:off x="94891" y="36947"/>
            <a:ext cx="2476756" cy="2663120"/>
          </a:xfrm>
          <a:prstGeom prst="rect">
            <a:avLst/>
          </a:prstGeom>
        </p:spPr>
      </p:pic>
      <p:pic>
        <p:nvPicPr>
          <p:cNvPr id="10" name="Picture 9" descr="A picture containing building, outdoor, brick, tall&#10;&#10;Description automatically generated">
            <a:extLst>
              <a:ext uri="{FF2B5EF4-FFF2-40B4-BE49-F238E27FC236}">
                <a16:creationId xmlns:a16="http://schemas.microsoft.com/office/drawing/2014/main" id="{3A59AD7F-1CFE-4CE7-AB52-C38C055909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0949" y="3178408"/>
            <a:ext cx="2440743" cy="3254324"/>
          </a:xfrm>
          <a:prstGeom prst="rect">
            <a:avLst/>
          </a:prstGeom>
        </p:spPr>
      </p:pic>
      <p:pic>
        <p:nvPicPr>
          <p:cNvPr id="14" name="Picture 13" descr="A picture containing outdoor, building, grass, house&#10;&#10;Description automatically generated">
            <a:extLst>
              <a:ext uri="{FF2B5EF4-FFF2-40B4-BE49-F238E27FC236}">
                <a16:creationId xmlns:a16="http://schemas.microsoft.com/office/drawing/2014/main" id="{C75C1D63-0C99-4C0C-B902-412C3188860A}"/>
              </a:ext>
            </a:extLst>
          </p:cNvPr>
          <p:cNvPicPr>
            <a:picLocks noChangeAspect="1"/>
          </p:cNvPicPr>
          <p:nvPr/>
        </p:nvPicPr>
        <p:blipFill rotWithShape="1">
          <a:blip r:embed="rId4">
            <a:extLst>
              <a:ext uri="{28A0092B-C50C-407E-A947-70E740481C1C}">
                <a14:useLocalDpi xmlns:a14="http://schemas.microsoft.com/office/drawing/2010/main" val="0"/>
              </a:ext>
            </a:extLst>
          </a:blip>
          <a:srcRect l="13007" t="2155" r="12290" b="11824"/>
          <a:stretch/>
        </p:blipFill>
        <p:spPr>
          <a:xfrm>
            <a:off x="2933623" y="158218"/>
            <a:ext cx="1879133" cy="2885132"/>
          </a:xfrm>
          <a:prstGeom prst="rect">
            <a:avLst/>
          </a:prstGeom>
        </p:spPr>
      </p:pic>
      <p:pic>
        <p:nvPicPr>
          <p:cNvPr id="16" name="Picture 15" descr="A picture containing wooden, wood&#10;&#10;Description automatically generated">
            <a:extLst>
              <a:ext uri="{FF2B5EF4-FFF2-40B4-BE49-F238E27FC236}">
                <a16:creationId xmlns:a16="http://schemas.microsoft.com/office/drawing/2014/main" id="{E68632F6-5E69-4D1C-B530-F724B4A5BF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53255" y="3415125"/>
            <a:ext cx="3626043" cy="2719532"/>
          </a:xfrm>
          <a:prstGeom prst="rect">
            <a:avLst/>
          </a:prstGeom>
        </p:spPr>
      </p:pic>
    </p:spTree>
    <p:extLst>
      <p:ext uri="{BB962C8B-B14F-4D97-AF65-F5344CB8AC3E}">
        <p14:creationId xmlns:p14="http://schemas.microsoft.com/office/powerpoint/2010/main" val="14281098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5FE27-4D9F-4EFF-AEC3-4C9798D759F0}"/>
              </a:ext>
            </a:extLst>
          </p:cNvPr>
          <p:cNvSpPr>
            <a:spLocks noGrp="1"/>
          </p:cNvSpPr>
          <p:nvPr>
            <p:ph type="title"/>
          </p:nvPr>
        </p:nvSpPr>
        <p:spPr>
          <a:xfrm>
            <a:off x="-8482" y="799754"/>
            <a:ext cx="5785940" cy="975345"/>
          </a:xfrm>
          <a:solidFill>
            <a:schemeClr val="tx1">
              <a:lumMod val="75000"/>
              <a:lumOff val="25000"/>
            </a:schemeClr>
          </a:solidFill>
        </p:spPr>
        <p:txBody>
          <a:bodyPr>
            <a:noAutofit/>
          </a:bodyPr>
          <a:lstStyle/>
          <a:p>
            <a:r>
              <a:rPr lang="en-US" b="1" dirty="0">
                <a:solidFill>
                  <a:schemeClr val="bg1"/>
                </a:solidFill>
              </a:rPr>
              <a:t>Community Liaison Berta Simpson provided outreach and education</a:t>
            </a:r>
          </a:p>
        </p:txBody>
      </p:sp>
      <p:pic>
        <p:nvPicPr>
          <p:cNvPr id="7" name="Picture Placeholder 6" descr="A picture containing text, person, suit&#10;&#10;Description automatically generated">
            <a:extLst>
              <a:ext uri="{FF2B5EF4-FFF2-40B4-BE49-F238E27FC236}">
                <a16:creationId xmlns:a16="http://schemas.microsoft.com/office/drawing/2014/main" id="{044D7170-9907-4083-B3E9-6064BCEDE220}"/>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431" r="1431"/>
          <a:stretch>
            <a:fillRect/>
          </a:stretch>
        </p:blipFill>
        <p:spPr>
          <a:xfrm>
            <a:off x="839788" y="2933700"/>
            <a:ext cx="4089400" cy="3367088"/>
          </a:xfrm>
        </p:spPr>
      </p:pic>
      <p:sp>
        <p:nvSpPr>
          <p:cNvPr id="4" name="Text Placeholder 3">
            <a:extLst>
              <a:ext uri="{FF2B5EF4-FFF2-40B4-BE49-F238E27FC236}">
                <a16:creationId xmlns:a16="http://schemas.microsoft.com/office/drawing/2014/main" id="{E20EF30B-2462-461F-9494-54E5E4335017}"/>
              </a:ext>
            </a:extLst>
          </p:cNvPr>
          <p:cNvSpPr>
            <a:spLocks noGrp="1"/>
          </p:cNvSpPr>
          <p:nvPr>
            <p:ph type="body" sz="half" idx="2"/>
          </p:nvPr>
        </p:nvSpPr>
        <p:spPr>
          <a:xfrm>
            <a:off x="6234545" y="799754"/>
            <a:ext cx="5255490" cy="5501034"/>
          </a:xfrm>
        </p:spPr>
        <p:txBody>
          <a:bodyPr>
            <a:normAutofit fontScale="92500"/>
          </a:bodyPr>
          <a:lstStyle/>
          <a:p>
            <a:pPr marL="285750" indent="-285750">
              <a:buFont typeface="Arial" panose="020B0604020202020204" pitchFamily="34" charset="0"/>
              <a:buChar char="•"/>
            </a:pPr>
            <a:r>
              <a:rPr lang="en-US" sz="3000" dirty="0"/>
              <a:t>Outreach and education was identified in prior years as necessary for successful ownership and rehabilitation of for sale Land Bank properties.   To address these needs during a pandemic, Berta and TCLB Counsel  Kate Hedgeman created webinars for potential buyers and developers entitled</a:t>
            </a:r>
          </a:p>
          <a:p>
            <a:pPr marL="285750" indent="-285750">
              <a:buFont typeface="Arial" panose="020B0604020202020204" pitchFamily="34" charset="0"/>
              <a:buChar char="•"/>
            </a:pPr>
            <a:r>
              <a:rPr lang="en-US" sz="2400" dirty="0">
                <a:solidFill>
                  <a:schemeClr val="accent2">
                    <a:lumMod val="75000"/>
                  </a:schemeClr>
                </a:solidFill>
              </a:rPr>
              <a:t>“Walking through the Troy Community Land Bank Application Process” </a:t>
            </a:r>
          </a:p>
          <a:p>
            <a:pPr marL="285750" indent="-285750">
              <a:buFont typeface="Arial" panose="020B0604020202020204" pitchFamily="34" charset="0"/>
              <a:buChar char="•"/>
            </a:pPr>
            <a:r>
              <a:rPr lang="en-US" sz="2400" dirty="0">
                <a:solidFill>
                  <a:schemeClr val="accent2">
                    <a:lumMod val="75000"/>
                  </a:schemeClr>
                </a:solidFill>
              </a:rPr>
              <a:t>“The Troy Community Land Bank Enforcement Process”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361921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17FC-DF32-4B91-947C-415B26B080B9}"/>
              </a:ext>
            </a:extLst>
          </p:cNvPr>
          <p:cNvSpPr>
            <a:spLocks noGrp="1"/>
          </p:cNvSpPr>
          <p:nvPr>
            <p:ph type="title"/>
          </p:nvPr>
        </p:nvSpPr>
        <p:spPr>
          <a:xfrm>
            <a:off x="543464" y="201707"/>
            <a:ext cx="11364015" cy="1031072"/>
          </a:xfrm>
          <a:solidFill>
            <a:schemeClr val="tx1">
              <a:lumMod val="75000"/>
              <a:lumOff val="25000"/>
            </a:schemeClr>
          </a:solidFill>
        </p:spPr>
        <p:txBody>
          <a:bodyPr/>
          <a:lstStyle/>
          <a:p>
            <a:pPr algn="ctr"/>
            <a:r>
              <a:rPr lang="en-US" b="1" dirty="0">
                <a:solidFill>
                  <a:schemeClr val="bg1"/>
                </a:solidFill>
              </a:rPr>
              <a:t>Success – an example of strategic pivot</a:t>
            </a:r>
          </a:p>
        </p:txBody>
      </p:sp>
      <p:sp>
        <p:nvSpPr>
          <p:cNvPr id="4" name="Content Placeholder 3">
            <a:extLst>
              <a:ext uri="{FF2B5EF4-FFF2-40B4-BE49-F238E27FC236}">
                <a16:creationId xmlns:a16="http://schemas.microsoft.com/office/drawing/2014/main" id="{2540E94B-5E93-4F44-86A2-51C67542196E}"/>
              </a:ext>
            </a:extLst>
          </p:cNvPr>
          <p:cNvSpPr>
            <a:spLocks noGrp="1"/>
          </p:cNvSpPr>
          <p:nvPr>
            <p:ph sz="half" idx="2"/>
          </p:nvPr>
        </p:nvSpPr>
        <p:spPr>
          <a:xfrm>
            <a:off x="1839572" y="1353454"/>
            <a:ext cx="5360559" cy="551103"/>
          </a:xfrm>
        </p:spPr>
        <p:txBody>
          <a:bodyPr/>
          <a:lstStyle/>
          <a:p>
            <a:pPr marL="0" indent="0">
              <a:buNone/>
            </a:pPr>
            <a:r>
              <a:rPr lang="en-US" b="1" dirty="0">
                <a:solidFill>
                  <a:schemeClr val="accent1">
                    <a:lumMod val="75000"/>
                  </a:schemeClr>
                </a:solidFill>
              </a:rPr>
              <a:t>791 River Street  Then and Now</a:t>
            </a:r>
          </a:p>
        </p:txBody>
      </p:sp>
      <p:sp>
        <p:nvSpPr>
          <p:cNvPr id="5" name="Text Placeholder 4">
            <a:extLst>
              <a:ext uri="{FF2B5EF4-FFF2-40B4-BE49-F238E27FC236}">
                <a16:creationId xmlns:a16="http://schemas.microsoft.com/office/drawing/2014/main" id="{0B2412EC-DB18-464B-8C8A-97FB53658560}"/>
              </a:ext>
            </a:extLst>
          </p:cNvPr>
          <p:cNvSpPr>
            <a:spLocks noGrp="1"/>
          </p:cNvSpPr>
          <p:nvPr>
            <p:ph type="body" sz="quarter" idx="3"/>
          </p:nvPr>
        </p:nvSpPr>
        <p:spPr>
          <a:xfrm>
            <a:off x="6724291" y="1068177"/>
            <a:ext cx="5183188" cy="1031072"/>
          </a:xfrm>
        </p:spPr>
        <p:txBody>
          <a:bodyPr>
            <a:normAutofit/>
          </a:bodyPr>
          <a:lstStyle/>
          <a:p>
            <a:r>
              <a:rPr lang="en-US" sz="1400" dirty="0"/>
              <a:t>                                                  </a:t>
            </a:r>
            <a:r>
              <a:rPr lang="en-US" sz="1100" dirty="0"/>
              <a:t>Lemons   </a:t>
            </a:r>
            <a:r>
              <a:rPr lang="en-US" sz="1400" dirty="0"/>
              <a:t>           </a:t>
            </a:r>
            <a:r>
              <a:rPr lang="en-US" sz="1100" dirty="0"/>
              <a:t>To Lemonade !   </a:t>
            </a:r>
          </a:p>
        </p:txBody>
      </p:sp>
      <p:pic>
        <p:nvPicPr>
          <p:cNvPr id="17" name="Content Placeholder 16" descr="A picture containing sky, outdoor, road, building&#10;&#10;Description automatically generated">
            <a:extLst>
              <a:ext uri="{FF2B5EF4-FFF2-40B4-BE49-F238E27FC236}">
                <a16:creationId xmlns:a16="http://schemas.microsoft.com/office/drawing/2014/main" id="{328F85CA-9857-4DB1-B02B-F2694CA1E1F1}"/>
              </a:ext>
            </a:extLst>
          </p:cNvPr>
          <p:cNvPicPr>
            <a:picLocks noGrp="1" noChangeAspect="1"/>
          </p:cNvPicPr>
          <p:nvPr>
            <p:ph sz="quarter" idx="4"/>
          </p:nvPr>
        </p:nvPicPr>
        <p:blipFill rotWithShape="1">
          <a:blip r:embed="rId2">
            <a:extLst>
              <a:ext uri="{28A0092B-C50C-407E-A947-70E740481C1C}">
                <a14:useLocalDpi xmlns:a14="http://schemas.microsoft.com/office/drawing/2010/main" val="0"/>
              </a:ext>
            </a:extLst>
          </a:blip>
          <a:srcRect r="420" b="12213"/>
          <a:stretch/>
        </p:blipFill>
        <p:spPr>
          <a:xfrm>
            <a:off x="949526" y="2025231"/>
            <a:ext cx="4096927" cy="4974547"/>
          </a:xfrm>
        </p:spPr>
      </p:pic>
      <p:pic>
        <p:nvPicPr>
          <p:cNvPr id="8" name="Picture 7" descr="A lemon cut in half&#10;&#10;Description automatically generated with medium confidence">
            <a:extLst>
              <a:ext uri="{FF2B5EF4-FFF2-40B4-BE49-F238E27FC236}">
                <a16:creationId xmlns:a16="http://schemas.microsoft.com/office/drawing/2014/main" id="{A1D7E6B4-A8A0-4CAB-9AC0-A785323D681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504711" y="1111527"/>
            <a:ext cx="871268" cy="743846"/>
          </a:xfrm>
          <a:prstGeom prst="rect">
            <a:avLst/>
          </a:prstGeom>
          <a:solidFill>
            <a:schemeClr val="accent6">
              <a:lumMod val="75000"/>
            </a:schemeClr>
          </a:solidFill>
          <a:ln>
            <a:solidFill>
              <a:schemeClr val="accent6">
                <a:lumMod val="40000"/>
                <a:lumOff val="60000"/>
              </a:schemeClr>
            </a:solidFill>
          </a:ln>
        </p:spPr>
      </p:pic>
      <p:pic>
        <p:nvPicPr>
          <p:cNvPr id="14" name="Picture 13" descr="A picture containing cup, table&#10;&#10;Description automatically generated">
            <a:extLst>
              <a:ext uri="{FF2B5EF4-FFF2-40B4-BE49-F238E27FC236}">
                <a16:creationId xmlns:a16="http://schemas.microsoft.com/office/drawing/2014/main" id="{023F8E22-E11C-4E0F-BDC7-0A0D0115C5AE}"/>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809291" y="1086646"/>
            <a:ext cx="793608" cy="793608"/>
          </a:xfrm>
          <a:prstGeom prst="rect">
            <a:avLst/>
          </a:prstGeom>
        </p:spPr>
      </p:pic>
      <p:pic>
        <p:nvPicPr>
          <p:cNvPr id="19" name="Picture 18" descr="A picture containing sky, outdoor, street, apartment building&#10;&#10;Description automatically generated">
            <a:extLst>
              <a:ext uri="{FF2B5EF4-FFF2-40B4-BE49-F238E27FC236}">
                <a16:creationId xmlns:a16="http://schemas.microsoft.com/office/drawing/2014/main" id="{1F5F4686-C529-40DF-9A7B-21CC674088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48960" y="2025233"/>
            <a:ext cx="6217469" cy="4481947"/>
          </a:xfrm>
          <a:prstGeom prst="rect">
            <a:avLst/>
          </a:prstGeom>
        </p:spPr>
      </p:pic>
    </p:spTree>
    <p:extLst>
      <p:ext uri="{BB962C8B-B14F-4D97-AF65-F5344CB8AC3E}">
        <p14:creationId xmlns:p14="http://schemas.microsoft.com/office/powerpoint/2010/main" val="32096657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7938F1E7485944EB479CC8FAAC1FD9B" ma:contentTypeVersion="11" ma:contentTypeDescription="Create a new document." ma:contentTypeScope="" ma:versionID="f2061de28d5595c06d7d89972b3d86d1">
  <xsd:schema xmlns:xsd="http://www.w3.org/2001/XMLSchema" xmlns:xs="http://www.w3.org/2001/XMLSchema" xmlns:p="http://schemas.microsoft.com/office/2006/metadata/properties" xmlns:ns3="30f64368-0470-4a1a-970b-95e035a9b6ce" targetNamespace="http://schemas.microsoft.com/office/2006/metadata/properties" ma:root="true" ma:fieldsID="e67fc4ba02eefc1ca0457ad82d6d6fa6" ns3:_="">
    <xsd:import namespace="30f64368-0470-4a1a-970b-95e035a9b6ce"/>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LengthInSeconds" minOccurs="0"/>
                <xsd:element ref="ns3:MediaServiceOCR"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f64368-0470-4a1a-970b-95e035a9b6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8943C0-68FA-460C-BD4E-93CBD525C0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f64368-0470-4a1a-970b-95e035a9b6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5408FEB-BE50-483E-AA28-2FFC1AC93866}">
  <ds:schemaRefs>
    <ds:schemaRef ds:uri="http://purl.org/dc/elements/1.1/"/>
    <ds:schemaRef ds:uri="http://schemas.microsoft.com/office/infopath/2007/PartnerControls"/>
    <ds:schemaRef ds:uri="http://schemas.openxmlformats.org/package/2006/metadata/core-properties"/>
    <ds:schemaRef ds:uri="http://www.w3.org/XML/1998/namespace"/>
    <ds:schemaRef ds:uri="http://schemas.microsoft.com/office/2006/documentManagement/types"/>
    <ds:schemaRef ds:uri="30f64368-0470-4a1a-970b-95e035a9b6ce"/>
    <ds:schemaRef ds:uri="http://schemas.microsoft.com/office/2006/metadata/properties"/>
    <ds:schemaRef ds:uri="http://purl.org/dc/dcmitype/"/>
    <ds:schemaRef ds:uri="http://purl.org/dc/terms/"/>
  </ds:schemaRefs>
</ds:datastoreItem>
</file>

<file path=customXml/itemProps3.xml><?xml version="1.0" encoding="utf-8"?>
<ds:datastoreItem xmlns:ds="http://schemas.openxmlformats.org/officeDocument/2006/customXml" ds:itemID="{C20D8D6D-4E54-4C72-9CC9-67A342D7C26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2651</TotalTime>
  <Words>1573</Words>
  <Application>Microsoft Office PowerPoint</Application>
  <PresentationFormat>Widescreen</PresentationFormat>
  <Paragraphs>196</Paragraphs>
  <Slides>23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Abadi</vt:lpstr>
      <vt:lpstr>Arial</vt:lpstr>
      <vt:lpstr>Calibri</vt:lpstr>
      <vt:lpstr>Calibri Light</vt:lpstr>
      <vt:lpstr>Tw Cen MT</vt:lpstr>
      <vt:lpstr>Office Theme</vt:lpstr>
      <vt:lpstr>PowerPoint Presentation</vt:lpstr>
      <vt:lpstr>Overview of  2021 Annual Report</vt:lpstr>
      <vt:lpstr>Mission Statement</vt:lpstr>
      <vt:lpstr>PowerPoint Presentation</vt:lpstr>
      <vt:lpstr>PowerPoint Presentation</vt:lpstr>
      <vt:lpstr>PowerPoint Presentation</vt:lpstr>
      <vt:lpstr>2021 Accomplishments</vt:lpstr>
      <vt:lpstr>Community Liaison Berta Simpson provided outreach and education</vt:lpstr>
      <vt:lpstr>Success – an example of strategic pivot</vt:lpstr>
      <vt:lpstr>PowerPoint Presentation</vt:lpstr>
      <vt:lpstr>PowerPoint Presentation</vt:lpstr>
      <vt:lpstr>Reclaimed Properties - Our Commitment to Neighborhood Revitalization</vt:lpstr>
      <vt:lpstr>PowerPoint Presentation</vt:lpstr>
      <vt:lpstr> The collaboration went even further: Newly formed RPI Urban Studio assisted with architectural work &amp; neighborhood workforce is completing construction.   </vt:lpstr>
      <vt:lpstr>Goals for 2022</vt:lpstr>
      <vt:lpstr>Troy’s North Central Redevelopment and Renovation Plan</vt:lpstr>
      <vt:lpstr>PowerPoint Presentation</vt:lpstr>
      <vt:lpstr>PowerPoint Presentation</vt:lpstr>
      <vt:lpstr>PowerPoint Presentation</vt:lpstr>
      <vt:lpstr>PowerPoint Presentation</vt:lpstr>
      <vt:lpstr>ACCOMPLISHED TO DATE </vt:lpstr>
      <vt:lpstr>What’s next for the Troy Community Land Bank</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Theresa Newton</dc:creator>
  <cp:lastModifiedBy>Tony Tozzi</cp:lastModifiedBy>
  <cp:revision>53</cp:revision>
  <dcterms:created xsi:type="dcterms:W3CDTF">2022-02-20T16:52:46Z</dcterms:created>
  <dcterms:modified xsi:type="dcterms:W3CDTF">2022-03-30T20:57:57Z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0x01010097938F1E7485944EB479CC8FAAC1FD9B</vt:lpwstr>
  </property>
</Properties>
</file>